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8" r:id="rId1"/>
  </p:sldMasterIdLst>
  <p:notesMasterIdLst>
    <p:notesMasterId r:id="rId10"/>
  </p:notesMasterIdLst>
  <p:sldIdLst>
    <p:sldId id="257" r:id="rId2"/>
    <p:sldId id="256" r:id="rId3"/>
    <p:sldId id="258" r:id="rId4"/>
    <p:sldId id="261" r:id="rId5"/>
    <p:sldId id="272" r:id="rId6"/>
    <p:sldId id="274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/>
              <a:t>მონიტორინგის 11 </a:t>
            </a:r>
            <a:r>
              <a:rPr lang="ka-GE" dirty="0" smtClean="0"/>
              <a:t>ჯგუფში</a:t>
            </a:r>
            <a:r>
              <a:rPr lang="ka-GE" baseline="0" dirty="0" smtClean="0"/>
              <a:t> ინსპექტორთა</a:t>
            </a:r>
            <a:r>
              <a:rPr lang="ka-GE" dirty="0" smtClean="0"/>
              <a:t> რაოდენობა</a:t>
            </a:r>
            <a:endParaRPr lang="ka-GE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მონიტორინგის 11 ჯგუფის განაწილება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9999"/>
              </a:solidFill>
              <a:ln>
                <a:solidFill>
                  <a:schemeClr val="accent2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24B-45A3-B1F1-701C2D2D2839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accent2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24B-45A3-B1F1-701C2D2D2839}"/>
              </c:ext>
            </c:extLst>
          </c:dPt>
          <c:dLbls>
            <c:dLbl>
              <c:idx val="0"/>
              <c:layout>
                <c:manualLayout>
                  <c:x val="2.5146966196735211E-3"/>
                  <c:y val="-1.3622755508009083E-2"/>
                </c:manualLayout>
              </c:layout>
              <c:spPr>
                <a:noFill/>
                <a:ln>
                  <a:solidFill>
                    <a:schemeClr val="lt1">
                      <a:alpha val="50000"/>
                    </a:schemeClr>
                  </a:solidFill>
                  <a:round/>
                </a:ln>
                <a:effectLst>
                  <a:outerShdw blurRad="63500" dist="889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24B-45A3-B1F1-701C2D2D2839}"/>
                </c:ext>
              </c:extLst>
            </c:dLbl>
            <c:dLbl>
              <c:idx val="1"/>
              <c:layout>
                <c:manualLayout>
                  <c:x val="-9.2204477567369468E-17"/>
                  <c:y val="-1.3622755508009E-2"/>
                </c:manualLayout>
              </c:layout>
              <c:spPr>
                <a:noFill/>
                <a:ln>
                  <a:solidFill>
                    <a:schemeClr val="lt1">
                      <a:alpha val="50000"/>
                    </a:schemeClr>
                  </a:solidFill>
                  <a:round/>
                </a:ln>
                <a:effectLst>
                  <a:outerShdw blurRad="63500" dist="889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24B-45A3-B1F1-701C2D2D2839}"/>
                </c:ext>
              </c:extLst>
            </c:dLbl>
            <c:spPr>
              <a:noFill/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ჯანდაცვის სამინისტრო</c:v>
                </c:pt>
                <c:pt idx="1">
                  <c:v>ეკონომიკის სამინისტრო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B-45A3-B1F1-701C2D2D28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187062928"/>
        <c:axId val="187061944"/>
        <c:axId val="0"/>
      </c:bar3DChart>
      <c:catAx>
        <c:axId val="18706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061944"/>
        <c:crosses val="autoZero"/>
        <c:auto val="1"/>
        <c:lblAlgn val="ctr"/>
        <c:lblOffset val="100"/>
        <c:noMultiLvlLbl val="0"/>
      </c:catAx>
      <c:valAx>
        <c:axId val="187061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7062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round/>
    </a:ln>
    <a:effectLst/>
  </c:spPr>
  <c:txPr>
    <a:bodyPr/>
    <a:lstStyle/>
    <a:p>
      <a:pPr>
        <a:defRPr b="1">
          <a:solidFill>
            <a:schemeClr val="tx2">
              <a:lumMod val="7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207018527400211"/>
          <c:y val="0.14113428726001756"/>
          <c:w val="0.59567629046369208"/>
          <c:h val="0.68627941494552203"/>
        </c:manualLayout>
      </c:layout>
      <c:pie3D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836162015596458"/>
          <c:y val="0.75988124107001587"/>
          <c:w val="0.84987021169025889"/>
          <c:h val="5.89910749155460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1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1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E4B-48B3-977F-86015EC2447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2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2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E4B-48B3-977F-86015EC2447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3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3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E4B-48B3-977F-86015EC244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Sheet1!$I$352:$I$354</c:f>
              <c:strCache>
                <c:ptCount val="3"/>
                <c:pt idx="0">
                  <c:v>დააკმაყოფილა  3466</c:v>
                </c:pt>
                <c:pt idx="1">
                  <c:v>ვერ დააკმაყოფილა 2268</c:v>
                </c:pt>
                <c:pt idx="2">
                  <c:v>არ იყო მზად 4503</c:v>
                </c:pt>
              </c:strCache>
            </c:strRef>
          </c:cat>
          <c:val>
            <c:numRef>
              <c:f>Sheet1!$J$352:$J$354</c:f>
              <c:numCache>
                <c:formatCode>General</c:formatCode>
                <c:ptCount val="3"/>
                <c:pt idx="0">
                  <c:v>33.857575461561005</c:v>
                </c:pt>
                <c:pt idx="1">
                  <c:v>22.154928201621569</c:v>
                </c:pt>
                <c:pt idx="2">
                  <c:v>43.987496336817429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E4B-48B3-977F-86015EC2447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5298643940632823"/>
          <c:w val="0.99900859243561713"/>
          <c:h val="0.128607154391340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ka-GE" sz="1800" b="1" dirty="0"/>
              <a:t>01-18 მაისს სულ შემოწმდა </a:t>
            </a:r>
            <a:r>
              <a:rPr lang="ka-GE" sz="1800" b="1" dirty="0" smtClean="0"/>
              <a:t>10237 ობიექტი</a:t>
            </a:r>
            <a:endParaRPr lang="en-GB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'01 მაისიდან'!$C$422</c:f>
              <c:strCache>
                <c:ptCount val="1"/>
                <c:pt idx="0">
                  <c:v>აკმაყოფილებს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cat>
            <c:multiLvlStrRef>
              <c:f>'01 მაისიდან'!$A$423:$B$433</c:f>
              <c:multiLvlStrCache>
                <c:ptCount val="11"/>
                <c:lvl>
                  <c:pt idx="0">
                    <c:v>4117</c:v>
                  </c:pt>
                  <c:pt idx="1">
                    <c:v>769</c:v>
                  </c:pt>
                  <c:pt idx="2">
                    <c:v>1337</c:v>
                  </c:pt>
                  <c:pt idx="3">
                    <c:v>163</c:v>
                  </c:pt>
                  <c:pt idx="4">
                    <c:v>1614</c:v>
                  </c:pt>
                  <c:pt idx="5">
                    <c:v>215</c:v>
                  </c:pt>
                  <c:pt idx="6">
                    <c:v>125</c:v>
                  </c:pt>
                  <c:pt idx="7">
                    <c:v>350</c:v>
                  </c:pt>
                  <c:pt idx="8">
                    <c:v>409</c:v>
                  </c:pt>
                  <c:pt idx="9">
                    <c:v>627</c:v>
                  </c:pt>
                  <c:pt idx="10">
                    <c:v>511</c:v>
                  </c:pt>
                </c:lvl>
                <c:lvl>
                  <c:pt idx="0">
                    <c:v>თბილისი</c:v>
                  </c:pt>
                  <c:pt idx="1">
                    <c:v>სამეგრელო-ზემო სვანეთი</c:v>
                  </c:pt>
                  <c:pt idx="2">
                    <c:v>აჭარა</c:v>
                  </c:pt>
                  <c:pt idx="3">
                    <c:v>გურია</c:v>
                  </c:pt>
                  <c:pt idx="4">
                    <c:v>იმერეთი</c:v>
                  </c:pt>
                  <c:pt idx="5">
                    <c:v>მცხეთა-მთიანეთი</c:v>
                  </c:pt>
                  <c:pt idx="6">
                    <c:v>რაჭა-ლეჩხუმი</c:v>
                  </c:pt>
                  <c:pt idx="7">
                    <c:v>სამცხე-ჯავახეთი</c:v>
                  </c:pt>
                  <c:pt idx="8">
                    <c:v>შიდა ქართლი</c:v>
                  </c:pt>
                  <c:pt idx="9">
                    <c:v>ქვემო ქართლი </c:v>
                  </c:pt>
                  <c:pt idx="10">
                    <c:v>კახეთი</c:v>
                  </c:pt>
                </c:lvl>
              </c:multiLvlStrCache>
            </c:multiLvlStrRef>
          </c:cat>
          <c:val>
            <c:numRef>
              <c:f>'01 მაისიდან'!$C$423:$C$433</c:f>
              <c:numCache>
                <c:formatCode>General</c:formatCode>
                <c:ptCount val="11"/>
                <c:pt idx="0">
                  <c:v>1519</c:v>
                </c:pt>
                <c:pt idx="1">
                  <c:v>258</c:v>
                </c:pt>
                <c:pt idx="2">
                  <c:v>297</c:v>
                </c:pt>
                <c:pt idx="3">
                  <c:v>62</c:v>
                </c:pt>
                <c:pt idx="4">
                  <c:v>567</c:v>
                </c:pt>
                <c:pt idx="5">
                  <c:v>50</c:v>
                </c:pt>
                <c:pt idx="6">
                  <c:v>64</c:v>
                </c:pt>
                <c:pt idx="7">
                  <c:v>146</c:v>
                </c:pt>
                <c:pt idx="8">
                  <c:v>180</c:v>
                </c:pt>
                <c:pt idx="9">
                  <c:v>168</c:v>
                </c:pt>
                <c:pt idx="10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2A-4C16-88A3-1B74DAE27648}"/>
            </c:ext>
          </c:extLst>
        </c:ser>
        <c:ser>
          <c:idx val="1"/>
          <c:order val="1"/>
          <c:tx>
            <c:strRef>
              <c:f>'01 მაისიდან'!$D$422</c:f>
              <c:strCache>
                <c:ptCount val="1"/>
                <c:pt idx="0">
                  <c:v>ვერ აკმაყოფილებს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cat>
            <c:multiLvlStrRef>
              <c:f>'01 მაისიდან'!$A$423:$B$433</c:f>
              <c:multiLvlStrCache>
                <c:ptCount val="11"/>
                <c:lvl>
                  <c:pt idx="0">
                    <c:v>4117</c:v>
                  </c:pt>
                  <c:pt idx="1">
                    <c:v>769</c:v>
                  </c:pt>
                  <c:pt idx="2">
                    <c:v>1337</c:v>
                  </c:pt>
                  <c:pt idx="3">
                    <c:v>163</c:v>
                  </c:pt>
                  <c:pt idx="4">
                    <c:v>1614</c:v>
                  </c:pt>
                  <c:pt idx="5">
                    <c:v>215</c:v>
                  </c:pt>
                  <c:pt idx="6">
                    <c:v>125</c:v>
                  </c:pt>
                  <c:pt idx="7">
                    <c:v>350</c:v>
                  </c:pt>
                  <c:pt idx="8">
                    <c:v>409</c:v>
                  </c:pt>
                  <c:pt idx="9">
                    <c:v>627</c:v>
                  </c:pt>
                  <c:pt idx="10">
                    <c:v>511</c:v>
                  </c:pt>
                </c:lvl>
                <c:lvl>
                  <c:pt idx="0">
                    <c:v>თბილისი</c:v>
                  </c:pt>
                  <c:pt idx="1">
                    <c:v>სამეგრელო-ზემო სვანეთი</c:v>
                  </c:pt>
                  <c:pt idx="2">
                    <c:v>აჭარა</c:v>
                  </c:pt>
                  <c:pt idx="3">
                    <c:v>გურია</c:v>
                  </c:pt>
                  <c:pt idx="4">
                    <c:v>იმერეთი</c:v>
                  </c:pt>
                  <c:pt idx="5">
                    <c:v>მცხეთა-მთიანეთი</c:v>
                  </c:pt>
                  <c:pt idx="6">
                    <c:v>რაჭა-ლეჩხუმი</c:v>
                  </c:pt>
                  <c:pt idx="7">
                    <c:v>სამცხე-ჯავახეთი</c:v>
                  </c:pt>
                  <c:pt idx="8">
                    <c:v>შიდა ქართლი</c:v>
                  </c:pt>
                  <c:pt idx="9">
                    <c:v>ქვემო ქართლი </c:v>
                  </c:pt>
                  <c:pt idx="10">
                    <c:v>კახეთი</c:v>
                  </c:pt>
                </c:lvl>
              </c:multiLvlStrCache>
            </c:multiLvlStrRef>
          </c:cat>
          <c:val>
            <c:numRef>
              <c:f>'01 მაისიდან'!$D$423:$D$433</c:f>
              <c:numCache>
                <c:formatCode>General</c:formatCode>
                <c:ptCount val="11"/>
                <c:pt idx="0">
                  <c:v>979</c:v>
                </c:pt>
                <c:pt idx="1">
                  <c:v>52</c:v>
                </c:pt>
                <c:pt idx="2">
                  <c:v>428</c:v>
                </c:pt>
                <c:pt idx="3">
                  <c:v>54</c:v>
                </c:pt>
                <c:pt idx="4">
                  <c:v>257</c:v>
                </c:pt>
                <c:pt idx="5">
                  <c:v>69</c:v>
                </c:pt>
                <c:pt idx="6">
                  <c:v>5</c:v>
                </c:pt>
                <c:pt idx="7">
                  <c:v>43</c:v>
                </c:pt>
                <c:pt idx="8">
                  <c:v>170</c:v>
                </c:pt>
                <c:pt idx="9">
                  <c:v>46</c:v>
                </c:pt>
                <c:pt idx="10">
                  <c:v>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2A-4C16-88A3-1B74DAE27648}"/>
            </c:ext>
          </c:extLst>
        </c:ser>
        <c:ser>
          <c:idx val="2"/>
          <c:order val="2"/>
          <c:tx>
            <c:strRef>
              <c:f>'01 მაისიდან'!$E$422</c:f>
              <c:strCache>
                <c:ptCount val="1"/>
                <c:pt idx="0">
                  <c:v>არ იყო მზად</c:v>
                </c:pt>
              </c:strCache>
            </c:strRef>
          </c:tx>
          <c:spPr>
            <a:solidFill>
              <a:schemeClr val="accent3">
                <a:alpha val="88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3">
                  <a:lumMod val="50000"/>
                </a:schemeClr>
              </a:contourClr>
            </a:sp3d>
          </c:spPr>
          <c:invertIfNegative val="0"/>
          <c:cat>
            <c:multiLvlStrRef>
              <c:f>'01 მაისიდან'!$A$423:$B$433</c:f>
              <c:multiLvlStrCache>
                <c:ptCount val="11"/>
                <c:lvl>
                  <c:pt idx="0">
                    <c:v>4117</c:v>
                  </c:pt>
                  <c:pt idx="1">
                    <c:v>769</c:v>
                  </c:pt>
                  <c:pt idx="2">
                    <c:v>1337</c:v>
                  </c:pt>
                  <c:pt idx="3">
                    <c:v>163</c:v>
                  </c:pt>
                  <c:pt idx="4">
                    <c:v>1614</c:v>
                  </c:pt>
                  <c:pt idx="5">
                    <c:v>215</c:v>
                  </c:pt>
                  <c:pt idx="6">
                    <c:v>125</c:v>
                  </c:pt>
                  <c:pt idx="7">
                    <c:v>350</c:v>
                  </c:pt>
                  <c:pt idx="8">
                    <c:v>409</c:v>
                  </c:pt>
                  <c:pt idx="9">
                    <c:v>627</c:v>
                  </c:pt>
                  <c:pt idx="10">
                    <c:v>511</c:v>
                  </c:pt>
                </c:lvl>
                <c:lvl>
                  <c:pt idx="0">
                    <c:v>თბილისი</c:v>
                  </c:pt>
                  <c:pt idx="1">
                    <c:v>სამეგრელო-ზემო სვანეთი</c:v>
                  </c:pt>
                  <c:pt idx="2">
                    <c:v>აჭარა</c:v>
                  </c:pt>
                  <c:pt idx="3">
                    <c:v>გურია</c:v>
                  </c:pt>
                  <c:pt idx="4">
                    <c:v>იმერეთი</c:v>
                  </c:pt>
                  <c:pt idx="5">
                    <c:v>მცხეთა-მთიანეთი</c:v>
                  </c:pt>
                  <c:pt idx="6">
                    <c:v>რაჭა-ლეჩხუმი</c:v>
                  </c:pt>
                  <c:pt idx="7">
                    <c:v>სამცხე-ჯავახეთი</c:v>
                  </c:pt>
                  <c:pt idx="8">
                    <c:v>შიდა ქართლი</c:v>
                  </c:pt>
                  <c:pt idx="9">
                    <c:v>ქვემო ქართლი </c:v>
                  </c:pt>
                  <c:pt idx="10">
                    <c:v>კახეთი</c:v>
                  </c:pt>
                </c:lvl>
              </c:multiLvlStrCache>
            </c:multiLvlStrRef>
          </c:cat>
          <c:val>
            <c:numRef>
              <c:f>'01 მაისიდან'!$E$423:$E$433</c:f>
              <c:numCache>
                <c:formatCode>General</c:formatCode>
                <c:ptCount val="11"/>
                <c:pt idx="0">
                  <c:v>1619</c:v>
                </c:pt>
                <c:pt idx="1">
                  <c:v>459</c:v>
                </c:pt>
                <c:pt idx="2">
                  <c:v>612</c:v>
                </c:pt>
                <c:pt idx="3">
                  <c:v>47</c:v>
                </c:pt>
                <c:pt idx="4">
                  <c:v>790</c:v>
                </c:pt>
                <c:pt idx="5">
                  <c:v>96</c:v>
                </c:pt>
                <c:pt idx="6">
                  <c:v>56</c:v>
                </c:pt>
                <c:pt idx="7">
                  <c:v>161</c:v>
                </c:pt>
                <c:pt idx="8">
                  <c:v>59</c:v>
                </c:pt>
                <c:pt idx="9">
                  <c:v>413</c:v>
                </c:pt>
                <c:pt idx="10">
                  <c:v>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2A-4C16-88A3-1B74DAE27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4"/>
        <c:gapDepth val="53"/>
        <c:shape val="box"/>
        <c:axId val="1607810704"/>
        <c:axId val="1607811248"/>
        <c:axId val="0"/>
      </c:bar3DChart>
      <c:catAx>
        <c:axId val="160781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7811248"/>
        <c:crosses val="autoZero"/>
        <c:auto val="1"/>
        <c:lblAlgn val="ctr"/>
        <c:lblOffset val="100"/>
        <c:noMultiLvlLbl val="0"/>
      </c:catAx>
      <c:valAx>
        <c:axId val="16078112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078107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404040"/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900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00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900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9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18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BBF4BD-BD29-4568-B1A8-BA24D193BDF4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EE95E1D-78C9-455C-85FC-40DAFD44F988}">
      <dgm:prSet phldrT="[Text]"/>
      <dgm:spPr/>
      <dgm:t>
        <a:bodyPr/>
        <a:lstStyle/>
        <a:p>
          <a:r>
            <a:rPr lang="ka-GE" b="1" i="1" smtClean="0"/>
            <a:t>მუნიციპალური სამსახურები</a:t>
          </a:r>
          <a:endParaRPr lang="en-US" b="1" dirty="0"/>
        </a:p>
      </dgm:t>
    </dgm:pt>
    <dgm:pt modelId="{092726A1-0EC3-4438-BD8E-BD9D48D67DA1}" type="parTrans" cxnId="{A26ADC76-84BA-418F-84D9-F101337BD84B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B9A13D33-E5F9-4768-8A71-E0EF424ABDBB}" type="sibTrans" cxnId="{A26ADC76-84BA-418F-84D9-F101337BD84B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372D1450-B500-43C2-B59A-B656D0012967}">
      <dgm:prSet phldrT="[Text]"/>
      <dgm:spPr/>
      <dgm:t>
        <a:bodyPr/>
        <a:lstStyle/>
        <a:p>
          <a:r>
            <a:rPr lang="ka-GE" b="1" i="1" smtClean="0"/>
            <a:t>გარემოსდაცვითი ზედამხედველობის დეპარტამენტი</a:t>
          </a:r>
          <a:endParaRPr lang="en-US" b="1" dirty="0"/>
        </a:p>
      </dgm:t>
    </dgm:pt>
    <dgm:pt modelId="{7CC91ED3-987B-42FA-8F42-E2B01DBD83E4}" type="parTrans" cxnId="{1186D56F-60FA-4454-9162-957FE3AF145C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C83D1DDF-1A7D-4CA7-A595-DF3297E1675A}" type="sibTrans" cxnId="{1186D56F-60FA-4454-9162-957FE3AF145C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42B077CB-AD30-4FC1-B509-FA8AEF713A70}">
      <dgm:prSet phldrT="[Text]"/>
      <dgm:spPr/>
      <dgm:t>
        <a:bodyPr/>
        <a:lstStyle/>
        <a:p>
          <a:r>
            <a:rPr lang="ka-GE" b="1" i="1" smtClean="0"/>
            <a:t>შემოსავლების სამსახური</a:t>
          </a:r>
          <a:endParaRPr lang="en-US" b="1" dirty="0"/>
        </a:p>
      </dgm:t>
    </dgm:pt>
    <dgm:pt modelId="{8249DD56-DB46-408C-B233-702F4CFEBB0D}" type="parTrans" cxnId="{5EF034F2-FF79-42BA-A6A4-290DF11AB956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5CAC5267-4A97-43EF-9A25-BECF7824E0CE}" type="sibTrans" cxnId="{5EF034F2-FF79-42BA-A6A4-290DF11AB956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13124DBF-0A2C-406C-A5BF-04E25C159D4A}">
      <dgm:prSet phldrT="[Text]"/>
      <dgm:spPr/>
      <dgm:t>
        <a:bodyPr/>
        <a:lstStyle/>
        <a:p>
          <a:r>
            <a:rPr lang="ka-GE" b="1" i="1" smtClean="0"/>
            <a:t>სურსათის ეროვნული სააგენტო</a:t>
          </a:r>
          <a:endParaRPr lang="en-US" b="1" dirty="0"/>
        </a:p>
      </dgm:t>
    </dgm:pt>
    <dgm:pt modelId="{66D27B30-A49A-4620-8B1C-CCE47F4DAE3F}" type="parTrans" cxnId="{0E75C85A-5F09-4807-89E0-3C24865EBEF4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9E6B6FBC-F9D0-4C75-B09C-D840E2A82763}" type="sibTrans" cxnId="{0E75C85A-5F09-4807-89E0-3C24865EBEF4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11F7EBD6-2FFC-48EB-9461-C7FF90F5AF5E}">
      <dgm:prSet phldrT="[Text]"/>
      <dgm:spPr/>
      <dgm:t>
        <a:bodyPr/>
        <a:lstStyle/>
        <a:p>
          <a:r>
            <a:rPr lang="ka-GE" b="1" i="1" smtClean="0"/>
            <a:t>სსიპ სამშენებლო და ტენიკური ზედამხედველობის სააგენტო</a:t>
          </a:r>
          <a:endParaRPr lang="en-US" b="1" dirty="0"/>
        </a:p>
      </dgm:t>
    </dgm:pt>
    <dgm:pt modelId="{561A9CE4-46EA-48DE-A8FF-05610FED0C05}" type="parTrans" cxnId="{FA9BD75D-4B29-40F2-AD53-88A3A0E64E57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6C4209DF-480C-4C57-80D2-4CAF27187C81}" type="sibTrans" cxnId="{FA9BD75D-4B29-40F2-AD53-88A3A0E64E57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CBFC9AE9-B5B9-4441-9B62-54D9CDED5466}">
      <dgm:prSet phldrT="[Text]"/>
      <dgm:spPr/>
      <dgm:t>
        <a:bodyPr/>
        <a:lstStyle/>
        <a:p>
          <a:r>
            <a:rPr lang="ka-GE" b="1" i="1" dirty="0" smtClean="0"/>
            <a:t>სსიპ სამედიცინო და ფარმაცევტული საქმიანობის რეგულირების სააგენტო</a:t>
          </a:r>
          <a:endParaRPr lang="en-US" b="1" dirty="0"/>
        </a:p>
      </dgm:t>
    </dgm:pt>
    <dgm:pt modelId="{991C1084-A893-4192-81E6-5B6B3BBF48BC}" type="parTrans" cxnId="{3B05D651-8F97-471B-8F18-9DFE7728C0F7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C9FDC132-B554-4013-8BD7-9B8F5ECEAA36}" type="sibTrans" cxnId="{3B05D651-8F97-471B-8F18-9DFE7728C0F7}">
      <dgm:prSet/>
      <dgm:spPr/>
      <dgm:t>
        <a:bodyPr/>
        <a:lstStyle/>
        <a:p>
          <a:endParaRPr lang="en-US" b="1">
            <a:solidFill>
              <a:srgbClr val="009999"/>
            </a:solidFill>
          </a:endParaRPr>
        </a:p>
      </dgm:t>
    </dgm:pt>
    <dgm:pt modelId="{277E8EF7-657F-40BC-950C-5C993CA3A0EF}" type="pres">
      <dgm:prSet presAssocID="{97BBF4BD-BD29-4568-B1A8-BA24D193BD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D72C11-67C6-4193-9514-1F492DDC973D}" type="pres">
      <dgm:prSet presAssocID="{DEE95E1D-78C9-455C-85FC-40DAFD44F98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B8BA0-BF30-4C14-A38E-0E3B4499AC45}" type="pres">
      <dgm:prSet presAssocID="{B9A13D33-E5F9-4768-8A71-E0EF424ABDBB}" presName="sibTrans" presStyleCnt="0"/>
      <dgm:spPr/>
      <dgm:t>
        <a:bodyPr/>
        <a:lstStyle/>
        <a:p>
          <a:endParaRPr lang="en-US"/>
        </a:p>
      </dgm:t>
    </dgm:pt>
    <dgm:pt modelId="{ACCE552D-333E-41E3-BE8B-3A5408E2EEE3}" type="pres">
      <dgm:prSet presAssocID="{372D1450-B500-43C2-B59A-B656D001296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2617BD-C99C-4130-9B15-657753A6A9BA}" type="pres">
      <dgm:prSet presAssocID="{C83D1DDF-1A7D-4CA7-A595-DF3297E1675A}" presName="sibTrans" presStyleCnt="0"/>
      <dgm:spPr/>
      <dgm:t>
        <a:bodyPr/>
        <a:lstStyle/>
        <a:p>
          <a:endParaRPr lang="en-US"/>
        </a:p>
      </dgm:t>
    </dgm:pt>
    <dgm:pt modelId="{13BE5D24-8FAD-43CC-BAF5-06F4609D7A7C}" type="pres">
      <dgm:prSet presAssocID="{42B077CB-AD30-4FC1-B509-FA8AEF713A7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B71DB8-7719-458B-869D-862B08A1F083}" type="pres">
      <dgm:prSet presAssocID="{5CAC5267-4A97-43EF-9A25-BECF7824E0CE}" presName="sibTrans" presStyleCnt="0"/>
      <dgm:spPr/>
      <dgm:t>
        <a:bodyPr/>
        <a:lstStyle/>
        <a:p>
          <a:endParaRPr lang="en-US"/>
        </a:p>
      </dgm:t>
    </dgm:pt>
    <dgm:pt modelId="{6DBCA14D-7F9A-49DF-A651-18E6CE044EE4}" type="pres">
      <dgm:prSet presAssocID="{13124DBF-0A2C-406C-A5BF-04E25C159D4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3E031B-C47D-4160-B90D-814575B3E10A}" type="pres">
      <dgm:prSet presAssocID="{9E6B6FBC-F9D0-4C75-B09C-D840E2A82763}" presName="sibTrans" presStyleCnt="0"/>
      <dgm:spPr/>
      <dgm:t>
        <a:bodyPr/>
        <a:lstStyle/>
        <a:p>
          <a:endParaRPr lang="en-US"/>
        </a:p>
      </dgm:t>
    </dgm:pt>
    <dgm:pt modelId="{A7DF6901-6847-4244-9D94-787352845B89}" type="pres">
      <dgm:prSet presAssocID="{11F7EBD6-2FFC-48EB-9461-C7FF90F5AF5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B30F85-4D64-4961-800E-6711744AA9EA}" type="pres">
      <dgm:prSet presAssocID="{6C4209DF-480C-4C57-80D2-4CAF27187C81}" presName="sibTrans" presStyleCnt="0"/>
      <dgm:spPr/>
      <dgm:t>
        <a:bodyPr/>
        <a:lstStyle/>
        <a:p>
          <a:endParaRPr lang="en-US"/>
        </a:p>
      </dgm:t>
    </dgm:pt>
    <dgm:pt modelId="{8CBCE84A-2555-44AE-9783-CB585C3C5322}" type="pres">
      <dgm:prSet presAssocID="{CBFC9AE9-B5B9-4441-9B62-54D9CDED546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F034F2-FF79-42BA-A6A4-290DF11AB956}" srcId="{97BBF4BD-BD29-4568-B1A8-BA24D193BDF4}" destId="{42B077CB-AD30-4FC1-B509-FA8AEF713A70}" srcOrd="2" destOrd="0" parTransId="{8249DD56-DB46-408C-B233-702F4CFEBB0D}" sibTransId="{5CAC5267-4A97-43EF-9A25-BECF7824E0CE}"/>
    <dgm:cxn modelId="{0E75C85A-5F09-4807-89E0-3C24865EBEF4}" srcId="{97BBF4BD-BD29-4568-B1A8-BA24D193BDF4}" destId="{13124DBF-0A2C-406C-A5BF-04E25C159D4A}" srcOrd="3" destOrd="0" parTransId="{66D27B30-A49A-4620-8B1C-CCE47F4DAE3F}" sibTransId="{9E6B6FBC-F9D0-4C75-B09C-D840E2A82763}"/>
    <dgm:cxn modelId="{FA9BD75D-4B29-40F2-AD53-88A3A0E64E57}" srcId="{97BBF4BD-BD29-4568-B1A8-BA24D193BDF4}" destId="{11F7EBD6-2FFC-48EB-9461-C7FF90F5AF5E}" srcOrd="4" destOrd="0" parTransId="{561A9CE4-46EA-48DE-A8FF-05610FED0C05}" sibTransId="{6C4209DF-480C-4C57-80D2-4CAF27187C81}"/>
    <dgm:cxn modelId="{A26ADC76-84BA-418F-84D9-F101337BD84B}" srcId="{97BBF4BD-BD29-4568-B1A8-BA24D193BDF4}" destId="{DEE95E1D-78C9-455C-85FC-40DAFD44F988}" srcOrd="0" destOrd="0" parTransId="{092726A1-0EC3-4438-BD8E-BD9D48D67DA1}" sibTransId="{B9A13D33-E5F9-4768-8A71-E0EF424ABDBB}"/>
    <dgm:cxn modelId="{2BD79201-B127-412D-8B99-E8B8708D8B83}" type="presOf" srcId="{CBFC9AE9-B5B9-4441-9B62-54D9CDED5466}" destId="{8CBCE84A-2555-44AE-9783-CB585C3C5322}" srcOrd="0" destOrd="0" presId="urn:microsoft.com/office/officeart/2005/8/layout/default"/>
    <dgm:cxn modelId="{F49162F6-54A5-42D2-8F7D-5564B08F2BF5}" type="presOf" srcId="{DEE95E1D-78C9-455C-85FC-40DAFD44F988}" destId="{33D72C11-67C6-4193-9514-1F492DDC973D}" srcOrd="0" destOrd="0" presId="urn:microsoft.com/office/officeart/2005/8/layout/default"/>
    <dgm:cxn modelId="{3B05D651-8F97-471B-8F18-9DFE7728C0F7}" srcId="{97BBF4BD-BD29-4568-B1A8-BA24D193BDF4}" destId="{CBFC9AE9-B5B9-4441-9B62-54D9CDED5466}" srcOrd="5" destOrd="0" parTransId="{991C1084-A893-4192-81E6-5B6B3BBF48BC}" sibTransId="{C9FDC132-B554-4013-8BD7-9B8F5ECEAA36}"/>
    <dgm:cxn modelId="{DF2A8866-1114-4676-950A-0EC99AA05DFF}" type="presOf" srcId="{11F7EBD6-2FFC-48EB-9461-C7FF90F5AF5E}" destId="{A7DF6901-6847-4244-9D94-787352845B89}" srcOrd="0" destOrd="0" presId="urn:microsoft.com/office/officeart/2005/8/layout/default"/>
    <dgm:cxn modelId="{DA64BB15-DAE1-4BE9-A526-EFC519C446F6}" type="presOf" srcId="{97BBF4BD-BD29-4568-B1A8-BA24D193BDF4}" destId="{277E8EF7-657F-40BC-950C-5C993CA3A0EF}" srcOrd="0" destOrd="0" presId="urn:microsoft.com/office/officeart/2005/8/layout/default"/>
    <dgm:cxn modelId="{CA9DA8C3-94B9-4DA7-9D1B-B329F0141176}" type="presOf" srcId="{13124DBF-0A2C-406C-A5BF-04E25C159D4A}" destId="{6DBCA14D-7F9A-49DF-A651-18E6CE044EE4}" srcOrd="0" destOrd="0" presId="urn:microsoft.com/office/officeart/2005/8/layout/default"/>
    <dgm:cxn modelId="{E0FD3DF7-7B7F-4ED6-A2A1-B9F3AD541F82}" type="presOf" srcId="{42B077CB-AD30-4FC1-B509-FA8AEF713A70}" destId="{13BE5D24-8FAD-43CC-BAF5-06F4609D7A7C}" srcOrd="0" destOrd="0" presId="urn:microsoft.com/office/officeart/2005/8/layout/default"/>
    <dgm:cxn modelId="{32C34056-CE25-47FD-A81F-BBB9D828ADBD}" type="presOf" srcId="{372D1450-B500-43C2-B59A-B656D0012967}" destId="{ACCE552D-333E-41E3-BE8B-3A5408E2EEE3}" srcOrd="0" destOrd="0" presId="urn:microsoft.com/office/officeart/2005/8/layout/default"/>
    <dgm:cxn modelId="{1186D56F-60FA-4454-9162-957FE3AF145C}" srcId="{97BBF4BD-BD29-4568-B1A8-BA24D193BDF4}" destId="{372D1450-B500-43C2-B59A-B656D0012967}" srcOrd="1" destOrd="0" parTransId="{7CC91ED3-987B-42FA-8F42-E2B01DBD83E4}" sibTransId="{C83D1DDF-1A7D-4CA7-A595-DF3297E1675A}"/>
    <dgm:cxn modelId="{3F6807D2-C31A-477E-92B5-DBCF505020E2}" type="presParOf" srcId="{277E8EF7-657F-40BC-950C-5C993CA3A0EF}" destId="{33D72C11-67C6-4193-9514-1F492DDC973D}" srcOrd="0" destOrd="0" presId="urn:microsoft.com/office/officeart/2005/8/layout/default"/>
    <dgm:cxn modelId="{387DA916-4B8E-409B-AA47-D9FD1ED12E74}" type="presParOf" srcId="{277E8EF7-657F-40BC-950C-5C993CA3A0EF}" destId="{C41B8BA0-BF30-4C14-A38E-0E3B4499AC45}" srcOrd="1" destOrd="0" presId="urn:microsoft.com/office/officeart/2005/8/layout/default"/>
    <dgm:cxn modelId="{C35A4ADF-20B6-4002-A1F2-2D084B404E22}" type="presParOf" srcId="{277E8EF7-657F-40BC-950C-5C993CA3A0EF}" destId="{ACCE552D-333E-41E3-BE8B-3A5408E2EEE3}" srcOrd="2" destOrd="0" presId="urn:microsoft.com/office/officeart/2005/8/layout/default"/>
    <dgm:cxn modelId="{F4FEA6ED-470F-4AE2-8A20-9ED7FB7E1B91}" type="presParOf" srcId="{277E8EF7-657F-40BC-950C-5C993CA3A0EF}" destId="{182617BD-C99C-4130-9B15-657753A6A9BA}" srcOrd="3" destOrd="0" presId="urn:microsoft.com/office/officeart/2005/8/layout/default"/>
    <dgm:cxn modelId="{EE6BA56B-3DD7-4EA6-AA26-621ACD8757C2}" type="presParOf" srcId="{277E8EF7-657F-40BC-950C-5C993CA3A0EF}" destId="{13BE5D24-8FAD-43CC-BAF5-06F4609D7A7C}" srcOrd="4" destOrd="0" presId="urn:microsoft.com/office/officeart/2005/8/layout/default"/>
    <dgm:cxn modelId="{6D7BE514-7DCF-4597-8BDE-785259524829}" type="presParOf" srcId="{277E8EF7-657F-40BC-950C-5C993CA3A0EF}" destId="{C5B71DB8-7719-458B-869D-862B08A1F083}" srcOrd="5" destOrd="0" presId="urn:microsoft.com/office/officeart/2005/8/layout/default"/>
    <dgm:cxn modelId="{D9A94646-9659-4263-8880-718B8A046CA7}" type="presParOf" srcId="{277E8EF7-657F-40BC-950C-5C993CA3A0EF}" destId="{6DBCA14D-7F9A-49DF-A651-18E6CE044EE4}" srcOrd="6" destOrd="0" presId="urn:microsoft.com/office/officeart/2005/8/layout/default"/>
    <dgm:cxn modelId="{79D59B0A-7B95-4457-B3FB-D4810CF349D2}" type="presParOf" srcId="{277E8EF7-657F-40BC-950C-5C993CA3A0EF}" destId="{793E031B-C47D-4160-B90D-814575B3E10A}" srcOrd="7" destOrd="0" presId="urn:microsoft.com/office/officeart/2005/8/layout/default"/>
    <dgm:cxn modelId="{22C2B3A7-C3E0-4D4F-99FA-9F2F907E9507}" type="presParOf" srcId="{277E8EF7-657F-40BC-950C-5C993CA3A0EF}" destId="{A7DF6901-6847-4244-9D94-787352845B89}" srcOrd="8" destOrd="0" presId="urn:microsoft.com/office/officeart/2005/8/layout/default"/>
    <dgm:cxn modelId="{B063F5F7-D077-4507-8897-A2C625C593F5}" type="presParOf" srcId="{277E8EF7-657F-40BC-950C-5C993CA3A0EF}" destId="{EAB30F85-4D64-4961-800E-6711744AA9EA}" srcOrd="9" destOrd="0" presId="urn:microsoft.com/office/officeart/2005/8/layout/default"/>
    <dgm:cxn modelId="{66A2686F-2497-4C76-88FF-B8B13D2E4846}" type="presParOf" srcId="{277E8EF7-657F-40BC-950C-5C993CA3A0EF}" destId="{8CBCE84A-2555-44AE-9783-CB585C3C5322}" srcOrd="10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0423A2-0B4A-4031-9AFB-B27C7B64913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D7D79F37-8057-483E-88E8-BE600E0CC16A}">
      <dgm:prSet phldrT="[Text]" custT="1"/>
      <dgm:spPr/>
      <dgm:t>
        <a:bodyPr/>
        <a:lstStyle/>
        <a:p>
          <a:r>
            <a:rPr lang="ka-GE" sz="1600" b="1" smtClean="0"/>
            <a:t>საქართველოს დამსაქმებელთა ასოციაცია</a:t>
          </a:r>
          <a:endParaRPr lang="en-US" sz="1600" b="1" dirty="0"/>
        </a:p>
      </dgm:t>
    </dgm:pt>
    <dgm:pt modelId="{BD053E77-3B26-4AB7-B8F0-75157D39857F}" type="parTrans" cxnId="{48FD834E-0340-4E0F-9EC7-04CA2FDA8439}">
      <dgm:prSet/>
      <dgm:spPr/>
      <dgm:t>
        <a:bodyPr/>
        <a:lstStyle/>
        <a:p>
          <a:endParaRPr lang="en-US" sz="1600" b="1"/>
        </a:p>
      </dgm:t>
    </dgm:pt>
    <dgm:pt modelId="{329DA4C9-5131-403B-A935-1BE65CB3E64A}" type="sibTrans" cxnId="{48FD834E-0340-4E0F-9EC7-04CA2FDA8439}">
      <dgm:prSet/>
      <dgm:spPr/>
      <dgm:t>
        <a:bodyPr/>
        <a:lstStyle/>
        <a:p>
          <a:endParaRPr lang="en-US" sz="1600" b="1"/>
        </a:p>
      </dgm:t>
    </dgm:pt>
    <dgm:pt modelId="{061D2EA7-FCB2-4E10-9AD1-C02C841D3163}">
      <dgm:prSet phldrT="[Text]" custT="1"/>
      <dgm:spPr/>
      <dgm:t>
        <a:bodyPr/>
        <a:lstStyle/>
        <a:p>
          <a:r>
            <a:rPr lang="ka-GE" sz="1600" b="1" smtClean="0"/>
            <a:t>ევროპის ბიზნეს ასოციაცია</a:t>
          </a:r>
          <a:endParaRPr lang="en-US" sz="1600" b="1" dirty="0"/>
        </a:p>
      </dgm:t>
    </dgm:pt>
    <dgm:pt modelId="{73A9A07E-F9A8-4AC4-8434-B4760923F4F5}" type="parTrans" cxnId="{2D82A03A-15AD-4F53-B177-EA6E1A870994}">
      <dgm:prSet/>
      <dgm:spPr/>
      <dgm:t>
        <a:bodyPr/>
        <a:lstStyle/>
        <a:p>
          <a:endParaRPr lang="en-US" sz="1600" b="1"/>
        </a:p>
      </dgm:t>
    </dgm:pt>
    <dgm:pt modelId="{542A9F59-EDFA-48A2-B862-DFC3AD1A0C67}" type="sibTrans" cxnId="{2D82A03A-15AD-4F53-B177-EA6E1A870994}">
      <dgm:prSet/>
      <dgm:spPr/>
      <dgm:t>
        <a:bodyPr/>
        <a:lstStyle/>
        <a:p>
          <a:endParaRPr lang="en-US" sz="1600" b="1"/>
        </a:p>
      </dgm:t>
    </dgm:pt>
    <dgm:pt modelId="{2230B515-B1CC-4F46-8658-C68CC1CECBC8}">
      <dgm:prSet phldrT="[Text]" custT="1"/>
      <dgm:spPr/>
      <dgm:t>
        <a:bodyPr/>
        <a:lstStyle/>
        <a:p>
          <a:r>
            <a:rPr lang="ka-GE" sz="1600" b="1" smtClean="0"/>
            <a:t>საქართველოს ბიზნეს ასოციაცია</a:t>
          </a:r>
          <a:endParaRPr lang="en-US" sz="1600" b="1" dirty="0"/>
        </a:p>
      </dgm:t>
    </dgm:pt>
    <dgm:pt modelId="{030B4D07-FD1F-4896-AC27-BEADC38360E5}" type="parTrans" cxnId="{CF4C5041-8C86-40F4-B29B-F89F4B25381B}">
      <dgm:prSet/>
      <dgm:spPr/>
      <dgm:t>
        <a:bodyPr/>
        <a:lstStyle/>
        <a:p>
          <a:endParaRPr lang="en-US" sz="1600" b="1"/>
        </a:p>
      </dgm:t>
    </dgm:pt>
    <dgm:pt modelId="{D37160B5-E3FA-4B65-977C-8A6665B39C30}" type="sibTrans" cxnId="{CF4C5041-8C86-40F4-B29B-F89F4B25381B}">
      <dgm:prSet/>
      <dgm:spPr/>
      <dgm:t>
        <a:bodyPr/>
        <a:lstStyle/>
        <a:p>
          <a:endParaRPr lang="en-US" sz="1600" b="1"/>
        </a:p>
      </dgm:t>
    </dgm:pt>
    <dgm:pt modelId="{393F8AE3-04F4-43BD-B034-8CF1A46D3C05}">
      <dgm:prSet phldrT="[Text]" custT="1"/>
      <dgm:spPr/>
      <dgm:t>
        <a:bodyPr/>
        <a:lstStyle/>
        <a:p>
          <a:r>
            <a:rPr lang="ka-GE" sz="1600" b="1" smtClean="0"/>
            <a:t>სალონების ასოციაცია</a:t>
          </a:r>
          <a:endParaRPr lang="en-US" sz="1600" b="1" dirty="0"/>
        </a:p>
      </dgm:t>
    </dgm:pt>
    <dgm:pt modelId="{AD17C833-7003-43AF-AEA6-6E15A1CE754C}" type="parTrans" cxnId="{5C03D693-6EB1-4985-A97F-3BEC3376D90C}">
      <dgm:prSet/>
      <dgm:spPr/>
      <dgm:t>
        <a:bodyPr/>
        <a:lstStyle/>
        <a:p>
          <a:endParaRPr lang="en-US" sz="1600" b="1"/>
        </a:p>
      </dgm:t>
    </dgm:pt>
    <dgm:pt modelId="{DB74131F-613B-4FCB-A6BA-EA46A62947A1}" type="sibTrans" cxnId="{5C03D693-6EB1-4985-A97F-3BEC3376D90C}">
      <dgm:prSet/>
      <dgm:spPr/>
      <dgm:t>
        <a:bodyPr/>
        <a:lstStyle/>
        <a:p>
          <a:endParaRPr lang="en-US" sz="1600" b="1"/>
        </a:p>
      </dgm:t>
    </dgm:pt>
    <dgm:pt modelId="{E86CAAD8-E4D0-4817-9AFC-C65B4EF0FDF8}">
      <dgm:prSet phldrT="[Text]" custT="1"/>
      <dgm:spPr/>
      <dgm:t>
        <a:bodyPr/>
        <a:lstStyle/>
        <a:p>
          <a:r>
            <a:rPr lang="ka-GE" sz="1600" b="1" smtClean="0"/>
            <a:t>სავაჭრო სამრეწველო პალატა</a:t>
          </a:r>
          <a:endParaRPr lang="en-US" sz="1600" b="1" dirty="0"/>
        </a:p>
      </dgm:t>
    </dgm:pt>
    <dgm:pt modelId="{5022B54E-6AB5-4570-8918-B72DC1F348C6}" type="parTrans" cxnId="{EA773E17-3003-4B7D-8B50-FF29BA93C167}">
      <dgm:prSet/>
      <dgm:spPr/>
      <dgm:t>
        <a:bodyPr/>
        <a:lstStyle/>
        <a:p>
          <a:endParaRPr lang="en-US" sz="1600" b="1"/>
        </a:p>
      </dgm:t>
    </dgm:pt>
    <dgm:pt modelId="{28EB3074-4F6B-443D-9B3A-67A40E3D5095}" type="sibTrans" cxnId="{EA773E17-3003-4B7D-8B50-FF29BA93C167}">
      <dgm:prSet/>
      <dgm:spPr/>
      <dgm:t>
        <a:bodyPr/>
        <a:lstStyle/>
        <a:p>
          <a:endParaRPr lang="en-US" sz="1600" b="1"/>
        </a:p>
      </dgm:t>
    </dgm:pt>
    <dgm:pt modelId="{19134502-B2B5-42D4-A7CD-A0CD1D678DCD}">
      <dgm:prSet phldrT="[Text]" custT="1"/>
      <dgm:spPr/>
      <dgm:t>
        <a:bodyPr/>
        <a:lstStyle/>
        <a:p>
          <a:r>
            <a:rPr lang="ka-GE" sz="1600" b="1" smtClean="0"/>
            <a:t>სტომატოლოგთა ასოციაცია</a:t>
          </a:r>
          <a:endParaRPr lang="en-US" sz="1600" b="1" dirty="0"/>
        </a:p>
      </dgm:t>
    </dgm:pt>
    <dgm:pt modelId="{0D1A3F56-9AEA-47D3-A18E-7C5CE182F539}" type="parTrans" cxnId="{6396E434-4798-47FD-A2B8-B0C3FD348375}">
      <dgm:prSet/>
      <dgm:spPr/>
      <dgm:t>
        <a:bodyPr/>
        <a:lstStyle/>
        <a:p>
          <a:endParaRPr lang="en-US" sz="1600" b="1"/>
        </a:p>
      </dgm:t>
    </dgm:pt>
    <dgm:pt modelId="{424C9CA4-94B2-4BB0-B7CA-04B4F3DB63C3}" type="sibTrans" cxnId="{6396E434-4798-47FD-A2B8-B0C3FD348375}">
      <dgm:prSet/>
      <dgm:spPr/>
      <dgm:t>
        <a:bodyPr/>
        <a:lstStyle/>
        <a:p>
          <a:endParaRPr lang="en-US" sz="1600" b="1"/>
        </a:p>
      </dgm:t>
    </dgm:pt>
    <dgm:pt modelId="{B55DBD51-2009-49B7-BE88-B8F40FC2578B}">
      <dgm:prSet phldrT="[Text]" custT="1"/>
      <dgm:spPr/>
      <dgm:t>
        <a:bodyPr/>
        <a:lstStyle/>
        <a:p>
          <a:r>
            <a:rPr lang="ka-GE" sz="1600" b="1" smtClean="0"/>
            <a:t>სავაჭრო მოლების ასოციაცია</a:t>
          </a:r>
          <a:endParaRPr lang="en-US" sz="1600" b="1" dirty="0"/>
        </a:p>
      </dgm:t>
    </dgm:pt>
    <dgm:pt modelId="{86D3740F-DADE-4F18-96A3-C5A43925D00D}" type="parTrans" cxnId="{D7FFEA22-A1DF-4FCD-AECE-DB3869EF1288}">
      <dgm:prSet/>
      <dgm:spPr/>
      <dgm:t>
        <a:bodyPr/>
        <a:lstStyle/>
        <a:p>
          <a:endParaRPr lang="en-US" sz="1600" b="1"/>
        </a:p>
      </dgm:t>
    </dgm:pt>
    <dgm:pt modelId="{74967411-8355-4F7B-856E-713C23055749}" type="sibTrans" cxnId="{D7FFEA22-A1DF-4FCD-AECE-DB3869EF1288}">
      <dgm:prSet/>
      <dgm:spPr/>
      <dgm:t>
        <a:bodyPr/>
        <a:lstStyle/>
        <a:p>
          <a:endParaRPr lang="en-US" sz="1600" b="1"/>
        </a:p>
      </dgm:t>
    </dgm:pt>
    <dgm:pt modelId="{9CFB3CAD-D13A-4CEF-8F74-E5C561AE798A}">
      <dgm:prSet phldrT="[Text]" custT="1"/>
      <dgm:spPr/>
      <dgm:t>
        <a:bodyPr/>
        <a:lstStyle/>
        <a:p>
          <a:r>
            <a:rPr lang="ka-GE" sz="1600" b="1" dirty="0" smtClean="0"/>
            <a:t>სატრანსპორტო სექტორის წარმომადგენლები</a:t>
          </a:r>
          <a:endParaRPr lang="en-US" sz="1600" b="1" dirty="0"/>
        </a:p>
      </dgm:t>
    </dgm:pt>
    <dgm:pt modelId="{11AACC34-9013-4BC6-9590-21A55765E9CE}" type="parTrans" cxnId="{7CB4D31E-F824-4D0F-A227-19037B8F1E37}">
      <dgm:prSet/>
      <dgm:spPr/>
      <dgm:t>
        <a:bodyPr/>
        <a:lstStyle/>
        <a:p>
          <a:endParaRPr lang="en-US" sz="1600" b="1"/>
        </a:p>
      </dgm:t>
    </dgm:pt>
    <dgm:pt modelId="{EEB23A42-C2F7-4CF9-A112-FBD3244F8B9B}" type="sibTrans" cxnId="{7CB4D31E-F824-4D0F-A227-19037B8F1E37}">
      <dgm:prSet/>
      <dgm:spPr/>
      <dgm:t>
        <a:bodyPr/>
        <a:lstStyle/>
        <a:p>
          <a:endParaRPr lang="en-US" sz="1600" b="1"/>
        </a:p>
      </dgm:t>
    </dgm:pt>
    <dgm:pt modelId="{FF9FC612-EEDE-40C5-85F1-9D6EDF23DDB4}">
      <dgm:prSet/>
      <dgm:spPr/>
      <dgm:t>
        <a:bodyPr/>
        <a:lstStyle/>
        <a:p>
          <a:r>
            <a:rPr lang="ka-GE" b="1" dirty="0" smtClean="0"/>
            <a:t>სილამაზის სალონების ასოციაცია</a:t>
          </a:r>
          <a:endParaRPr lang="en-US" b="1" dirty="0"/>
        </a:p>
      </dgm:t>
    </dgm:pt>
    <dgm:pt modelId="{B4EA69A3-BE8B-43CC-8E2D-49F66DB8E3F0}" type="parTrans" cxnId="{94E1BEAB-BE93-4AD2-AE50-D0632AFD39EB}">
      <dgm:prSet/>
      <dgm:spPr/>
      <dgm:t>
        <a:bodyPr/>
        <a:lstStyle/>
        <a:p>
          <a:endParaRPr lang="en-US" b="1"/>
        </a:p>
      </dgm:t>
    </dgm:pt>
    <dgm:pt modelId="{B3717992-DF3B-4C71-B7EB-241069E9A834}" type="sibTrans" cxnId="{94E1BEAB-BE93-4AD2-AE50-D0632AFD39EB}">
      <dgm:prSet/>
      <dgm:spPr/>
      <dgm:t>
        <a:bodyPr/>
        <a:lstStyle/>
        <a:p>
          <a:endParaRPr lang="en-US" b="1"/>
        </a:p>
      </dgm:t>
    </dgm:pt>
    <dgm:pt modelId="{BF5B04C2-712B-4EEF-85AE-FF2C0A839951}">
      <dgm:prSet/>
      <dgm:spPr/>
      <dgm:t>
        <a:bodyPr/>
        <a:lstStyle/>
        <a:p>
          <a:r>
            <a:rPr lang="ka-GE" b="1" dirty="0" smtClean="0"/>
            <a:t>სავაჭრო </a:t>
          </a:r>
          <a:r>
            <a:rPr lang="ka-GE" b="1" dirty="0" smtClean="0"/>
            <a:t>მოლების </a:t>
          </a:r>
          <a:r>
            <a:rPr lang="ka-GE" b="1" dirty="0" smtClean="0"/>
            <a:t>წარმომადგენლები</a:t>
          </a:r>
          <a:endParaRPr lang="en-US" b="1" dirty="0"/>
        </a:p>
      </dgm:t>
    </dgm:pt>
    <dgm:pt modelId="{8A174E4F-2D34-4736-B832-807D41885DF7}" type="parTrans" cxnId="{EA1080AA-E15A-4C57-A4AD-43E5792907CA}">
      <dgm:prSet/>
      <dgm:spPr/>
      <dgm:t>
        <a:bodyPr/>
        <a:lstStyle/>
        <a:p>
          <a:endParaRPr lang="en-US" b="1"/>
        </a:p>
      </dgm:t>
    </dgm:pt>
    <dgm:pt modelId="{4888B733-3D2E-45F7-939C-3C43860F0C84}" type="sibTrans" cxnId="{EA1080AA-E15A-4C57-A4AD-43E5792907CA}">
      <dgm:prSet/>
      <dgm:spPr/>
      <dgm:t>
        <a:bodyPr/>
        <a:lstStyle/>
        <a:p>
          <a:endParaRPr lang="en-US" b="1"/>
        </a:p>
      </dgm:t>
    </dgm:pt>
    <dgm:pt modelId="{F4E19114-CB99-4FA2-87A0-A59E6CC5365B}" type="pres">
      <dgm:prSet presAssocID="{320423A2-0B4A-4031-9AFB-B27C7B6491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F36E9F-4F94-49EA-AC41-C050E08DDD62}" type="pres">
      <dgm:prSet presAssocID="{D7D79F37-8057-483E-88E8-BE600E0CC16A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44C02-1D1C-41DD-9E3F-3F67BA136FA9}" type="pres">
      <dgm:prSet presAssocID="{329DA4C9-5131-403B-A935-1BE65CB3E64A}" presName="spacer" presStyleCnt="0"/>
      <dgm:spPr/>
      <dgm:t>
        <a:bodyPr/>
        <a:lstStyle/>
        <a:p>
          <a:endParaRPr lang="en-US"/>
        </a:p>
      </dgm:t>
    </dgm:pt>
    <dgm:pt modelId="{019EC821-A712-4994-8FAA-71C1519D7D54}" type="pres">
      <dgm:prSet presAssocID="{061D2EA7-FCB2-4E10-9AD1-C02C841D3163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5E97A1-8595-4B6C-A687-F0BE15AB66C4}" type="pres">
      <dgm:prSet presAssocID="{542A9F59-EDFA-48A2-B862-DFC3AD1A0C67}" presName="spacer" presStyleCnt="0"/>
      <dgm:spPr/>
      <dgm:t>
        <a:bodyPr/>
        <a:lstStyle/>
        <a:p>
          <a:endParaRPr lang="en-US"/>
        </a:p>
      </dgm:t>
    </dgm:pt>
    <dgm:pt modelId="{3232DE9C-7B44-4EF2-935D-729309EB179C}" type="pres">
      <dgm:prSet presAssocID="{2230B515-B1CC-4F46-8658-C68CC1CECBC8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283EF-28A0-445E-B092-B4F09DD0E266}" type="pres">
      <dgm:prSet presAssocID="{D37160B5-E3FA-4B65-977C-8A6665B39C30}" presName="spacer" presStyleCnt="0"/>
      <dgm:spPr/>
      <dgm:t>
        <a:bodyPr/>
        <a:lstStyle/>
        <a:p>
          <a:endParaRPr lang="en-US"/>
        </a:p>
      </dgm:t>
    </dgm:pt>
    <dgm:pt modelId="{C3C76A38-0F5A-4ECC-A1D2-D490207D1733}" type="pres">
      <dgm:prSet presAssocID="{393F8AE3-04F4-43BD-B034-8CF1A46D3C05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A64B3A-9D0C-441D-BCDB-4BA456D5AD33}" type="pres">
      <dgm:prSet presAssocID="{DB74131F-613B-4FCB-A6BA-EA46A62947A1}" presName="spacer" presStyleCnt="0"/>
      <dgm:spPr/>
      <dgm:t>
        <a:bodyPr/>
        <a:lstStyle/>
        <a:p>
          <a:endParaRPr lang="en-US"/>
        </a:p>
      </dgm:t>
    </dgm:pt>
    <dgm:pt modelId="{64911EF9-4BF9-4EB9-8C22-4D36C364DF8E}" type="pres">
      <dgm:prSet presAssocID="{E86CAAD8-E4D0-4817-9AFC-C65B4EF0FDF8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A4D321-9E00-486D-9D31-6EDF5460C420}" type="pres">
      <dgm:prSet presAssocID="{28EB3074-4F6B-443D-9B3A-67A40E3D5095}" presName="spacer" presStyleCnt="0"/>
      <dgm:spPr/>
      <dgm:t>
        <a:bodyPr/>
        <a:lstStyle/>
        <a:p>
          <a:endParaRPr lang="en-US"/>
        </a:p>
      </dgm:t>
    </dgm:pt>
    <dgm:pt modelId="{902FC9C7-F86D-4141-BAEF-98E2EF183059}" type="pres">
      <dgm:prSet presAssocID="{19134502-B2B5-42D4-A7CD-A0CD1D678DCD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C72B3-2F53-4F4B-95DC-F6A38CCD30C6}" type="pres">
      <dgm:prSet presAssocID="{424C9CA4-94B2-4BB0-B7CA-04B4F3DB63C3}" presName="spacer" presStyleCnt="0"/>
      <dgm:spPr/>
      <dgm:t>
        <a:bodyPr/>
        <a:lstStyle/>
        <a:p>
          <a:endParaRPr lang="en-US"/>
        </a:p>
      </dgm:t>
    </dgm:pt>
    <dgm:pt modelId="{4EEBB9CF-C0B7-4551-B5B0-2976D42E68A3}" type="pres">
      <dgm:prSet presAssocID="{B55DBD51-2009-49B7-BE88-B8F40FC2578B}" presName="parentText" presStyleLbl="node1" presStyleIdx="6" presStyleCnt="10" custLinFactNeighborY="-45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BC7DB-81E6-4C41-BADD-9E9087E64839}" type="pres">
      <dgm:prSet presAssocID="{74967411-8355-4F7B-856E-713C23055749}" presName="spacer" presStyleCnt="0"/>
      <dgm:spPr/>
      <dgm:t>
        <a:bodyPr/>
        <a:lstStyle/>
        <a:p>
          <a:endParaRPr lang="en-US"/>
        </a:p>
      </dgm:t>
    </dgm:pt>
    <dgm:pt modelId="{9149D736-0BB9-426C-82D9-4CEC6FE0DEEF}" type="pres">
      <dgm:prSet presAssocID="{9CFB3CAD-D13A-4CEF-8F74-E5C561AE798A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B6A81-25E7-4AC7-AC5C-2EE4926745D8}" type="pres">
      <dgm:prSet presAssocID="{EEB23A42-C2F7-4CF9-A112-FBD3244F8B9B}" presName="spacer" presStyleCnt="0"/>
      <dgm:spPr/>
    </dgm:pt>
    <dgm:pt modelId="{21CD0E9F-601E-4598-ACE2-B857FB26D2C1}" type="pres">
      <dgm:prSet presAssocID="{FF9FC612-EEDE-40C5-85F1-9D6EDF23DDB4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1C098-C2B4-4586-A173-9698DA2BB1D4}" type="pres">
      <dgm:prSet presAssocID="{B3717992-DF3B-4C71-B7EB-241069E9A834}" presName="spacer" presStyleCnt="0"/>
      <dgm:spPr/>
    </dgm:pt>
    <dgm:pt modelId="{2F0F3402-33B0-4719-B3DB-EFE8DFBC3948}" type="pres">
      <dgm:prSet presAssocID="{BF5B04C2-712B-4EEF-85AE-FF2C0A839951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5BD389-36C5-4DD3-96AE-3358BB5377F1}" type="presOf" srcId="{B55DBD51-2009-49B7-BE88-B8F40FC2578B}" destId="{4EEBB9CF-C0B7-4551-B5B0-2976D42E68A3}" srcOrd="0" destOrd="0" presId="urn:microsoft.com/office/officeart/2005/8/layout/vList2"/>
    <dgm:cxn modelId="{EE3109E0-AFF4-4256-BE31-904BD1BC44FE}" type="presOf" srcId="{D7D79F37-8057-483E-88E8-BE600E0CC16A}" destId="{19F36E9F-4F94-49EA-AC41-C050E08DDD62}" srcOrd="0" destOrd="0" presId="urn:microsoft.com/office/officeart/2005/8/layout/vList2"/>
    <dgm:cxn modelId="{10FD3BE2-8A36-40B4-849C-0D806622A0E6}" type="presOf" srcId="{E86CAAD8-E4D0-4817-9AFC-C65B4EF0FDF8}" destId="{64911EF9-4BF9-4EB9-8C22-4D36C364DF8E}" srcOrd="0" destOrd="0" presId="urn:microsoft.com/office/officeart/2005/8/layout/vList2"/>
    <dgm:cxn modelId="{6396E434-4798-47FD-A2B8-B0C3FD348375}" srcId="{320423A2-0B4A-4031-9AFB-B27C7B649133}" destId="{19134502-B2B5-42D4-A7CD-A0CD1D678DCD}" srcOrd="5" destOrd="0" parTransId="{0D1A3F56-9AEA-47D3-A18E-7C5CE182F539}" sibTransId="{424C9CA4-94B2-4BB0-B7CA-04B4F3DB63C3}"/>
    <dgm:cxn modelId="{EA773E17-3003-4B7D-8B50-FF29BA93C167}" srcId="{320423A2-0B4A-4031-9AFB-B27C7B649133}" destId="{E86CAAD8-E4D0-4817-9AFC-C65B4EF0FDF8}" srcOrd="4" destOrd="0" parTransId="{5022B54E-6AB5-4570-8918-B72DC1F348C6}" sibTransId="{28EB3074-4F6B-443D-9B3A-67A40E3D5095}"/>
    <dgm:cxn modelId="{CF4C5041-8C86-40F4-B29B-F89F4B25381B}" srcId="{320423A2-0B4A-4031-9AFB-B27C7B649133}" destId="{2230B515-B1CC-4F46-8658-C68CC1CECBC8}" srcOrd="2" destOrd="0" parTransId="{030B4D07-FD1F-4896-AC27-BEADC38360E5}" sibTransId="{D37160B5-E3FA-4B65-977C-8A6665B39C30}"/>
    <dgm:cxn modelId="{3BDA9B63-92F3-4C56-B94A-A326BCB54E3F}" type="presOf" srcId="{061D2EA7-FCB2-4E10-9AD1-C02C841D3163}" destId="{019EC821-A712-4994-8FAA-71C1519D7D54}" srcOrd="0" destOrd="0" presId="urn:microsoft.com/office/officeart/2005/8/layout/vList2"/>
    <dgm:cxn modelId="{9EEF6536-D0E0-4DC2-B6F3-DF8C9E5BB246}" type="presOf" srcId="{2230B515-B1CC-4F46-8658-C68CC1CECBC8}" destId="{3232DE9C-7B44-4EF2-935D-729309EB179C}" srcOrd="0" destOrd="0" presId="urn:microsoft.com/office/officeart/2005/8/layout/vList2"/>
    <dgm:cxn modelId="{076EE738-872A-40AE-9023-54588A8774FA}" type="presOf" srcId="{BF5B04C2-712B-4EEF-85AE-FF2C0A839951}" destId="{2F0F3402-33B0-4719-B3DB-EFE8DFBC3948}" srcOrd="0" destOrd="0" presId="urn:microsoft.com/office/officeart/2005/8/layout/vList2"/>
    <dgm:cxn modelId="{94E1BEAB-BE93-4AD2-AE50-D0632AFD39EB}" srcId="{320423A2-0B4A-4031-9AFB-B27C7B649133}" destId="{FF9FC612-EEDE-40C5-85F1-9D6EDF23DDB4}" srcOrd="8" destOrd="0" parTransId="{B4EA69A3-BE8B-43CC-8E2D-49F66DB8E3F0}" sibTransId="{B3717992-DF3B-4C71-B7EB-241069E9A834}"/>
    <dgm:cxn modelId="{7CB4D31E-F824-4D0F-A227-19037B8F1E37}" srcId="{320423A2-0B4A-4031-9AFB-B27C7B649133}" destId="{9CFB3CAD-D13A-4CEF-8F74-E5C561AE798A}" srcOrd="7" destOrd="0" parTransId="{11AACC34-9013-4BC6-9590-21A55765E9CE}" sibTransId="{EEB23A42-C2F7-4CF9-A112-FBD3244F8B9B}"/>
    <dgm:cxn modelId="{6BFD6BFF-21D1-4546-ACC3-344141CF6EB3}" type="presOf" srcId="{320423A2-0B4A-4031-9AFB-B27C7B649133}" destId="{F4E19114-CB99-4FA2-87A0-A59E6CC5365B}" srcOrd="0" destOrd="0" presId="urn:microsoft.com/office/officeart/2005/8/layout/vList2"/>
    <dgm:cxn modelId="{599EF5D1-EE6F-4449-AF12-D8FCF7AD9EAC}" type="presOf" srcId="{393F8AE3-04F4-43BD-B034-8CF1A46D3C05}" destId="{C3C76A38-0F5A-4ECC-A1D2-D490207D1733}" srcOrd="0" destOrd="0" presId="urn:microsoft.com/office/officeart/2005/8/layout/vList2"/>
    <dgm:cxn modelId="{5C03D693-6EB1-4985-A97F-3BEC3376D90C}" srcId="{320423A2-0B4A-4031-9AFB-B27C7B649133}" destId="{393F8AE3-04F4-43BD-B034-8CF1A46D3C05}" srcOrd="3" destOrd="0" parTransId="{AD17C833-7003-43AF-AEA6-6E15A1CE754C}" sibTransId="{DB74131F-613B-4FCB-A6BA-EA46A62947A1}"/>
    <dgm:cxn modelId="{D7FFEA22-A1DF-4FCD-AECE-DB3869EF1288}" srcId="{320423A2-0B4A-4031-9AFB-B27C7B649133}" destId="{B55DBD51-2009-49B7-BE88-B8F40FC2578B}" srcOrd="6" destOrd="0" parTransId="{86D3740F-DADE-4F18-96A3-C5A43925D00D}" sibTransId="{74967411-8355-4F7B-856E-713C23055749}"/>
    <dgm:cxn modelId="{2D82A03A-15AD-4F53-B177-EA6E1A870994}" srcId="{320423A2-0B4A-4031-9AFB-B27C7B649133}" destId="{061D2EA7-FCB2-4E10-9AD1-C02C841D3163}" srcOrd="1" destOrd="0" parTransId="{73A9A07E-F9A8-4AC4-8434-B4760923F4F5}" sibTransId="{542A9F59-EDFA-48A2-B862-DFC3AD1A0C67}"/>
    <dgm:cxn modelId="{FA1AA239-4C25-4AA6-88D7-28E6BF7455C7}" type="presOf" srcId="{9CFB3CAD-D13A-4CEF-8F74-E5C561AE798A}" destId="{9149D736-0BB9-426C-82D9-4CEC6FE0DEEF}" srcOrd="0" destOrd="0" presId="urn:microsoft.com/office/officeart/2005/8/layout/vList2"/>
    <dgm:cxn modelId="{16E5E967-CCF4-4488-AE6D-2EF6D7F2CDA3}" type="presOf" srcId="{19134502-B2B5-42D4-A7CD-A0CD1D678DCD}" destId="{902FC9C7-F86D-4141-BAEF-98E2EF183059}" srcOrd="0" destOrd="0" presId="urn:microsoft.com/office/officeart/2005/8/layout/vList2"/>
    <dgm:cxn modelId="{48FD834E-0340-4E0F-9EC7-04CA2FDA8439}" srcId="{320423A2-0B4A-4031-9AFB-B27C7B649133}" destId="{D7D79F37-8057-483E-88E8-BE600E0CC16A}" srcOrd="0" destOrd="0" parTransId="{BD053E77-3B26-4AB7-B8F0-75157D39857F}" sibTransId="{329DA4C9-5131-403B-A935-1BE65CB3E64A}"/>
    <dgm:cxn modelId="{7F2B5391-7280-4348-B608-24D3F4F876D7}" type="presOf" srcId="{FF9FC612-EEDE-40C5-85F1-9D6EDF23DDB4}" destId="{21CD0E9F-601E-4598-ACE2-B857FB26D2C1}" srcOrd="0" destOrd="0" presId="urn:microsoft.com/office/officeart/2005/8/layout/vList2"/>
    <dgm:cxn modelId="{EA1080AA-E15A-4C57-A4AD-43E5792907CA}" srcId="{320423A2-0B4A-4031-9AFB-B27C7B649133}" destId="{BF5B04C2-712B-4EEF-85AE-FF2C0A839951}" srcOrd="9" destOrd="0" parTransId="{8A174E4F-2D34-4736-B832-807D41885DF7}" sibTransId="{4888B733-3D2E-45F7-939C-3C43860F0C84}"/>
    <dgm:cxn modelId="{4AC3D7D0-345D-472E-88A0-C128258075DE}" type="presParOf" srcId="{F4E19114-CB99-4FA2-87A0-A59E6CC5365B}" destId="{19F36E9F-4F94-49EA-AC41-C050E08DDD62}" srcOrd="0" destOrd="0" presId="urn:microsoft.com/office/officeart/2005/8/layout/vList2"/>
    <dgm:cxn modelId="{6E0035A3-8E35-4B37-9EC7-E7A9D3929372}" type="presParOf" srcId="{F4E19114-CB99-4FA2-87A0-A59E6CC5365B}" destId="{11144C02-1D1C-41DD-9E3F-3F67BA136FA9}" srcOrd="1" destOrd="0" presId="urn:microsoft.com/office/officeart/2005/8/layout/vList2"/>
    <dgm:cxn modelId="{E5487999-A63C-4816-A9EE-E903367E3B71}" type="presParOf" srcId="{F4E19114-CB99-4FA2-87A0-A59E6CC5365B}" destId="{019EC821-A712-4994-8FAA-71C1519D7D54}" srcOrd="2" destOrd="0" presId="urn:microsoft.com/office/officeart/2005/8/layout/vList2"/>
    <dgm:cxn modelId="{8B89B464-C0D2-484A-A3F6-B317D1A0E7D5}" type="presParOf" srcId="{F4E19114-CB99-4FA2-87A0-A59E6CC5365B}" destId="{3B5E97A1-8595-4B6C-A687-F0BE15AB66C4}" srcOrd="3" destOrd="0" presId="urn:microsoft.com/office/officeart/2005/8/layout/vList2"/>
    <dgm:cxn modelId="{EE1D9AA6-7FB3-4623-BF7B-1778E7158933}" type="presParOf" srcId="{F4E19114-CB99-4FA2-87A0-A59E6CC5365B}" destId="{3232DE9C-7B44-4EF2-935D-729309EB179C}" srcOrd="4" destOrd="0" presId="urn:microsoft.com/office/officeart/2005/8/layout/vList2"/>
    <dgm:cxn modelId="{A25D4685-D07A-4843-8214-A05C2DAAEE28}" type="presParOf" srcId="{F4E19114-CB99-4FA2-87A0-A59E6CC5365B}" destId="{455283EF-28A0-445E-B092-B4F09DD0E266}" srcOrd="5" destOrd="0" presId="urn:microsoft.com/office/officeart/2005/8/layout/vList2"/>
    <dgm:cxn modelId="{F0F5E63A-EB48-4BC3-8847-E90A498C14A6}" type="presParOf" srcId="{F4E19114-CB99-4FA2-87A0-A59E6CC5365B}" destId="{C3C76A38-0F5A-4ECC-A1D2-D490207D1733}" srcOrd="6" destOrd="0" presId="urn:microsoft.com/office/officeart/2005/8/layout/vList2"/>
    <dgm:cxn modelId="{6EFE5A1B-2689-49B5-AEED-A71281FF4263}" type="presParOf" srcId="{F4E19114-CB99-4FA2-87A0-A59E6CC5365B}" destId="{A2A64B3A-9D0C-441D-BCDB-4BA456D5AD33}" srcOrd="7" destOrd="0" presId="urn:microsoft.com/office/officeart/2005/8/layout/vList2"/>
    <dgm:cxn modelId="{CD62D1B0-F41D-4222-83BA-CB0E870178AB}" type="presParOf" srcId="{F4E19114-CB99-4FA2-87A0-A59E6CC5365B}" destId="{64911EF9-4BF9-4EB9-8C22-4D36C364DF8E}" srcOrd="8" destOrd="0" presId="urn:microsoft.com/office/officeart/2005/8/layout/vList2"/>
    <dgm:cxn modelId="{038FE886-7285-4702-82BB-9350367E0BED}" type="presParOf" srcId="{F4E19114-CB99-4FA2-87A0-A59E6CC5365B}" destId="{13A4D321-9E00-486D-9D31-6EDF5460C420}" srcOrd="9" destOrd="0" presId="urn:microsoft.com/office/officeart/2005/8/layout/vList2"/>
    <dgm:cxn modelId="{7C2F1C44-84CA-4E5C-923F-6F91C07508F8}" type="presParOf" srcId="{F4E19114-CB99-4FA2-87A0-A59E6CC5365B}" destId="{902FC9C7-F86D-4141-BAEF-98E2EF183059}" srcOrd="10" destOrd="0" presId="urn:microsoft.com/office/officeart/2005/8/layout/vList2"/>
    <dgm:cxn modelId="{FB3D6994-4755-4A10-B245-F1A3D9C1FF5C}" type="presParOf" srcId="{F4E19114-CB99-4FA2-87A0-A59E6CC5365B}" destId="{796C72B3-2F53-4F4B-95DC-F6A38CCD30C6}" srcOrd="11" destOrd="0" presId="urn:microsoft.com/office/officeart/2005/8/layout/vList2"/>
    <dgm:cxn modelId="{2B20D337-B381-4567-B815-07F01B986F2D}" type="presParOf" srcId="{F4E19114-CB99-4FA2-87A0-A59E6CC5365B}" destId="{4EEBB9CF-C0B7-4551-B5B0-2976D42E68A3}" srcOrd="12" destOrd="0" presId="urn:microsoft.com/office/officeart/2005/8/layout/vList2"/>
    <dgm:cxn modelId="{6CF608C0-F3CF-4601-BBA1-9EF3BD698C2C}" type="presParOf" srcId="{F4E19114-CB99-4FA2-87A0-A59E6CC5365B}" destId="{622BC7DB-81E6-4C41-BADD-9E9087E64839}" srcOrd="13" destOrd="0" presId="urn:microsoft.com/office/officeart/2005/8/layout/vList2"/>
    <dgm:cxn modelId="{F557252C-9AE3-4D55-9486-D4C3CDA605F3}" type="presParOf" srcId="{F4E19114-CB99-4FA2-87A0-A59E6CC5365B}" destId="{9149D736-0BB9-426C-82D9-4CEC6FE0DEEF}" srcOrd="14" destOrd="0" presId="urn:microsoft.com/office/officeart/2005/8/layout/vList2"/>
    <dgm:cxn modelId="{BAEBF487-D63A-4B24-87F4-14152EA026A5}" type="presParOf" srcId="{F4E19114-CB99-4FA2-87A0-A59E6CC5365B}" destId="{F26B6A81-25E7-4AC7-AC5C-2EE4926745D8}" srcOrd="15" destOrd="0" presId="urn:microsoft.com/office/officeart/2005/8/layout/vList2"/>
    <dgm:cxn modelId="{B5C5DB18-1FDF-49F2-91B6-4162C9F56466}" type="presParOf" srcId="{F4E19114-CB99-4FA2-87A0-A59E6CC5365B}" destId="{21CD0E9F-601E-4598-ACE2-B857FB26D2C1}" srcOrd="16" destOrd="0" presId="urn:microsoft.com/office/officeart/2005/8/layout/vList2"/>
    <dgm:cxn modelId="{22DD0799-1E64-44EC-891F-005AE798571E}" type="presParOf" srcId="{F4E19114-CB99-4FA2-87A0-A59E6CC5365B}" destId="{1781C098-C2B4-4586-A173-9698DA2BB1D4}" srcOrd="17" destOrd="0" presId="urn:microsoft.com/office/officeart/2005/8/layout/vList2"/>
    <dgm:cxn modelId="{8838EC8B-C915-4170-88A8-BC6AB6879203}" type="presParOf" srcId="{F4E19114-CB99-4FA2-87A0-A59E6CC5365B}" destId="{2F0F3402-33B0-4719-B3DB-EFE8DFBC3948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72C11-67C6-4193-9514-1F492DDC973D}">
      <dsp:nvSpPr>
        <dsp:cNvPr id="0" name=""/>
        <dsp:cNvSpPr/>
      </dsp:nvSpPr>
      <dsp:spPr>
        <a:xfrm>
          <a:off x="160596" y="614"/>
          <a:ext cx="2332505" cy="139950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1" kern="1200" smtClean="0"/>
            <a:t>მუნიციპალური სამსახურები</a:t>
          </a:r>
          <a:endParaRPr lang="en-US" sz="1600" b="1" kern="1200" dirty="0"/>
        </a:p>
      </dsp:txBody>
      <dsp:txXfrm>
        <a:off x="160596" y="614"/>
        <a:ext cx="2332505" cy="1399503"/>
      </dsp:txXfrm>
    </dsp:sp>
    <dsp:sp modelId="{ACCE552D-333E-41E3-BE8B-3A5408E2EEE3}">
      <dsp:nvSpPr>
        <dsp:cNvPr id="0" name=""/>
        <dsp:cNvSpPr/>
      </dsp:nvSpPr>
      <dsp:spPr>
        <a:xfrm>
          <a:off x="2726353" y="614"/>
          <a:ext cx="2332505" cy="139950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1" kern="1200" smtClean="0"/>
            <a:t>გარემოსდაცვითი ზედამხედველობის დეპარტამენტი</a:t>
          </a:r>
          <a:endParaRPr lang="en-US" sz="1600" b="1" kern="1200" dirty="0"/>
        </a:p>
      </dsp:txBody>
      <dsp:txXfrm>
        <a:off x="2726353" y="614"/>
        <a:ext cx="2332505" cy="1399503"/>
      </dsp:txXfrm>
    </dsp:sp>
    <dsp:sp modelId="{13BE5D24-8FAD-43CC-BAF5-06F4609D7A7C}">
      <dsp:nvSpPr>
        <dsp:cNvPr id="0" name=""/>
        <dsp:cNvSpPr/>
      </dsp:nvSpPr>
      <dsp:spPr>
        <a:xfrm>
          <a:off x="5292109" y="614"/>
          <a:ext cx="2332505" cy="139950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1" kern="1200" smtClean="0"/>
            <a:t>შემოსავლების სამსახური</a:t>
          </a:r>
          <a:endParaRPr lang="en-US" sz="1600" b="1" kern="1200" dirty="0"/>
        </a:p>
      </dsp:txBody>
      <dsp:txXfrm>
        <a:off x="5292109" y="614"/>
        <a:ext cx="2332505" cy="1399503"/>
      </dsp:txXfrm>
    </dsp:sp>
    <dsp:sp modelId="{6DBCA14D-7F9A-49DF-A651-18E6CE044EE4}">
      <dsp:nvSpPr>
        <dsp:cNvPr id="0" name=""/>
        <dsp:cNvSpPr/>
      </dsp:nvSpPr>
      <dsp:spPr>
        <a:xfrm>
          <a:off x="7857866" y="614"/>
          <a:ext cx="2332505" cy="139950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1" kern="1200" smtClean="0"/>
            <a:t>სურსათის ეროვნული სააგენტო</a:t>
          </a:r>
          <a:endParaRPr lang="en-US" sz="1600" b="1" kern="1200" dirty="0"/>
        </a:p>
      </dsp:txBody>
      <dsp:txXfrm>
        <a:off x="7857866" y="614"/>
        <a:ext cx="2332505" cy="1399503"/>
      </dsp:txXfrm>
    </dsp:sp>
    <dsp:sp modelId="{A7DF6901-6847-4244-9D94-787352845B89}">
      <dsp:nvSpPr>
        <dsp:cNvPr id="0" name=""/>
        <dsp:cNvSpPr/>
      </dsp:nvSpPr>
      <dsp:spPr>
        <a:xfrm>
          <a:off x="2726353" y="1633368"/>
          <a:ext cx="2332505" cy="139950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1" kern="1200" smtClean="0"/>
            <a:t>სსიპ სამშენებლო და ტენიკური ზედამხედველობის სააგენტო</a:t>
          </a:r>
          <a:endParaRPr lang="en-US" sz="1600" b="1" kern="1200" dirty="0"/>
        </a:p>
      </dsp:txBody>
      <dsp:txXfrm>
        <a:off x="2726353" y="1633368"/>
        <a:ext cx="2332505" cy="1399503"/>
      </dsp:txXfrm>
    </dsp:sp>
    <dsp:sp modelId="{8CBCE84A-2555-44AE-9783-CB585C3C5322}">
      <dsp:nvSpPr>
        <dsp:cNvPr id="0" name=""/>
        <dsp:cNvSpPr/>
      </dsp:nvSpPr>
      <dsp:spPr>
        <a:xfrm>
          <a:off x="5292109" y="1633368"/>
          <a:ext cx="2332505" cy="139950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1" kern="1200" dirty="0" smtClean="0"/>
            <a:t>სსიპ სამედიცინო და ფარმაცევტული საქმიანობის რეგულირების სააგენტო</a:t>
          </a:r>
          <a:endParaRPr lang="en-US" sz="1600" b="1" kern="1200" dirty="0"/>
        </a:p>
      </dsp:txBody>
      <dsp:txXfrm>
        <a:off x="5292109" y="1633368"/>
        <a:ext cx="2332505" cy="1399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36E9F-4F94-49EA-AC41-C050E08DDD62}">
      <dsp:nvSpPr>
        <dsp:cNvPr id="0" name=""/>
        <dsp:cNvSpPr/>
      </dsp:nvSpPr>
      <dsp:spPr>
        <a:xfrm>
          <a:off x="0" y="4371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/>
            <a:t>საქართველოს დამსაქმებელთა ასოციაცია</a:t>
          </a:r>
          <a:endParaRPr lang="en-US" sz="1600" b="1" kern="1200" dirty="0"/>
        </a:p>
      </dsp:txBody>
      <dsp:txXfrm>
        <a:off x="19705" y="63421"/>
        <a:ext cx="10905623" cy="364240"/>
      </dsp:txXfrm>
    </dsp:sp>
    <dsp:sp modelId="{019EC821-A712-4994-8FAA-71C1519D7D54}">
      <dsp:nvSpPr>
        <dsp:cNvPr id="0" name=""/>
        <dsp:cNvSpPr/>
      </dsp:nvSpPr>
      <dsp:spPr>
        <a:xfrm>
          <a:off x="0" y="49056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/>
            <a:t>ევროპის ბიზნეს ასოციაცია</a:t>
          </a:r>
          <a:endParaRPr lang="en-US" sz="1600" b="1" kern="1200" dirty="0"/>
        </a:p>
      </dsp:txBody>
      <dsp:txXfrm>
        <a:off x="19705" y="510271"/>
        <a:ext cx="10905623" cy="364240"/>
      </dsp:txXfrm>
    </dsp:sp>
    <dsp:sp modelId="{3232DE9C-7B44-4EF2-935D-729309EB179C}">
      <dsp:nvSpPr>
        <dsp:cNvPr id="0" name=""/>
        <dsp:cNvSpPr/>
      </dsp:nvSpPr>
      <dsp:spPr>
        <a:xfrm>
          <a:off x="0" y="93741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/>
            <a:t>საქართველოს ბიზნეს ასოციაცია</a:t>
          </a:r>
          <a:endParaRPr lang="en-US" sz="1600" b="1" kern="1200" dirty="0"/>
        </a:p>
      </dsp:txBody>
      <dsp:txXfrm>
        <a:off x="19705" y="957121"/>
        <a:ext cx="10905623" cy="364240"/>
      </dsp:txXfrm>
    </dsp:sp>
    <dsp:sp modelId="{C3C76A38-0F5A-4ECC-A1D2-D490207D1733}">
      <dsp:nvSpPr>
        <dsp:cNvPr id="0" name=""/>
        <dsp:cNvSpPr/>
      </dsp:nvSpPr>
      <dsp:spPr>
        <a:xfrm>
          <a:off x="0" y="138426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/>
            <a:t>სალონების ასოციაცია</a:t>
          </a:r>
          <a:endParaRPr lang="en-US" sz="1600" b="1" kern="1200" dirty="0"/>
        </a:p>
      </dsp:txBody>
      <dsp:txXfrm>
        <a:off x="19705" y="1403971"/>
        <a:ext cx="10905623" cy="364240"/>
      </dsp:txXfrm>
    </dsp:sp>
    <dsp:sp modelId="{64911EF9-4BF9-4EB9-8C22-4D36C364DF8E}">
      <dsp:nvSpPr>
        <dsp:cNvPr id="0" name=""/>
        <dsp:cNvSpPr/>
      </dsp:nvSpPr>
      <dsp:spPr>
        <a:xfrm>
          <a:off x="0" y="183111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/>
            <a:t>სავაჭრო სამრეწველო პალატა</a:t>
          </a:r>
          <a:endParaRPr lang="en-US" sz="1600" b="1" kern="1200" dirty="0"/>
        </a:p>
      </dsp:txBody>
      <dsp:txXfrm>
        <a:off x="19705" y="1850821"/>
        <a:ext cx="10905623" cy="364240"/>
      </dsp:txXfrm>
    </dsp:sp>
    <dsp:sp modelId="{902FC9C7-F86D-4141-BAEF-98E2EF183059}">
      <dsp:nvSpPr>
        <dsp:cNvPr id="0" name=""/>
        <dsp:cNvSpPr/>
      </dsp:nvSpPr>
      <dsp:spPr>
        <a:xfrm>
          <a:off x="0" y="227796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/>
            <a:t>სტომატოლოგთა ასოციაცია</a:t>
          </a:r>
          <a:endParaRPr lang="en-US" sz="1600" b="1" kern="1200" dirty="0"/>
        </a:p>
      </dsp:txBody>
      <dsp:txXfrm>
        <a:off x="19705" y="2297671"/>
        <a:ext cx="10905623" cy="364240"/>
      </dsp:txXfrm>
    </dsp:sp>
    <dsp:sp modelId="{4EEBB9CF-C0B7-4551-B5B0-2976D42E68A3}">
      <dsp:nvSpPr>
        <dsp:cNvPr id="0" name=""/>
        <dsp:cNvSpPr/>
      </dsp:nvSpPr>
      <dsp:spPr>
        <a:xfrm>
          <a:off x="0" y="2722849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/>
            <a:t>სავაჭრო მოლების ასოციაცია</a:t>
          </a:r>
          <a:endParaRPr lang="en-US" sz="1600" b="1" kern="1200" dirty="0"/>
        </a:p>
      </dsp:txBody>
      <dsp:txXfrm>
        <a:off x="19705" y="2742554"/>
        <a:ext cx="10905623" cy="364240"/>
      </dsp:txXfrm>
    </dsp:sp>
    <dsp:sp modelId="{9149D736-0BB9-426C-82D9-4CEC6FE0DEEF}">
      <dsp:nvSpPr>
        <dsp:cNvPr id="0" name=""/>
        <dsp:cNvSpPr/>
      </dsp:nvSpPr>
      <dsp:spPr>
        <a:xfrm>
          <a:off x="0" y="317166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სატრანსპორტო სექტორის წარმომადგენლები</a:t>
          </a:r>
          <a:endParaRPr lang="en-US" sz="1600" b="1" kern="1200" dirty="0"/>
        </a:p>
      </dsp:txBody>
      <dsp:txXfrm>
        <a:off x="19705" y="3191371"/>
        <a:ext cx="10905623" cy="364240"/>
      </dsp:txXfrm>
    </dsp:sp>
    <dsp:sp modelId="{21CD0E9F-601E-4598-ACE2-B857FB26D2C1}">
      <dsp:nvSpPr>
        <dsp:cNvPr id="0" name=""/>
        <dsp:cNvSpPr/>
      </dsp:nvSpPr>
      <dsp:spPr>
        <a:xfrm>
          <a:off x="0" y="361851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სილამაზის სალონების ასოციაცია</a:t>
          </a:r>
          <a:endParaRPr lang="en-US" sz="1500" b="1" kern="1200" dirty="0"/>
        </a:p>
      </dsp:txBody>
      <dsp:txXfrm>
        <a:off x="19705" y="3638221"/>
        <a:ext cx="10905623" cy="364240"/>
      </dsp:txXfrm>
    </dsp:sp>
    <dsp:sp modelId="{2F0F3402-33B0-4719-B3DB-EFE8DFBC3948}">
      <dsp:nvSpPr>
        <dsp:cNvPr id="0" name=""/>
        <dsp:cNvSpPr/>
      </dsp:nvSpPr>
      <dsp:spPr>
        <a:xfrm>
          <a:off x="0" y="4065366"/>
          <a:ext cx="10945033" cy="4036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სავაჭრო </a:t>
          </a:r>
          <a:r>
            <a:rPr lang="ka-GE" sz="1500" b="1" kern="1200" dirty="0" smtClean="0"/>
            <a:t>მოლების </a:t>
          </a:r>
          <a:r>
            <a:rPr lang="ka-GE" sz="1500" b="1" kern="1200" dirty="0" smtClean="0"/>
            <a:t>წარმომადგენლები</a:t>
          </a:r>
          <a:endParaRPr lang="en-US" sz="1500" b="1" kern="1200" dirty="0"/>
        </a:p>
      </dsp:txBody>
      <dsp:txXfrm>
        <a:off x="19705" y="4085071"/>
        <a:ext cx="10905623" cy="364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E6DB0-BA32-4213-87B4-B43A63281AF3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3BD65-A640-41B6-BFE6-B00CE6749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2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7833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7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1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4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7792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96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41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1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6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63780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938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3712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h.gov.ge/ka/news/5096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sz="3200" dirty="0" smtClean="0">
                <a:latin typeface="Sylfaen" panose="010A0502050306030303" pitchFamily="18" charset="0"/>
              </a:rPr>
              <a:t>სამუშაო ადგილებზე</a:t>
            </a:r>
            <a:r>
              <a:rPr lang="en-US" sz="3200" dirty="0" smtClean="0">
                <a:latin typeface="Sylfaen" panose="010A0502050306030303" pitchFamily="18" charset="0"/>
              </a:rPr>
              <a:t> </a:t>
            </a:r>
            <a:r>
              <a:rPr lang="ka-GE" sz="3200" dirty="0" smtClean="0">
                <a:latin typeface="Sylfaen" panose="010A0502050306030303" pitchFamily="18" charset="0"/>
              </a:rPr>
              <a:t>ახალი </a:t>
            </a:r>
            <a:r>
              <a:rPr lang="ka-GE" sz="3200" dirty="0">
                <a:latin typeface="Sylfaen" panose="010A0502050306030303" pitchFamily="18" charset="0"/>
              </a:rPr>
              <a:t>კორონავირუსით  (</a:t>
            </a:r>
            <a:r>
              <a:rPr lang="en-US" sz="3200" dirty="0">
                <a:latin typeface="Sylfaen" panose="010A0502050306030303" pitchFamily="18" charset="0"/>
              </a:rPr>
              <a:t>SARS-COV-2) </a:t>
            </a:r>
            <a:r>
              <a:rPr lang="ka-GE" sz="3200" dirty="0"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sz="3200" dirty="0">
                <a:latin typeface="Sylfaen" panose="010A0502050306030303" pitchFamily="18" charset="0"/>
              </a:rPr>
              <a:t>COVID-19) </a:t>
            </a:r>
            <a:r>
              <a:rPr lang="ka-GE" sz="3200" dirty="0" smtClean="0">
                <a:latin typeface="Sylfaen" panose="010A0502050306030303" pitchFamily="18" charset="0"/>
              </a:rPr>
              <a:t>გავრცელების ერთობლივი მონიტორინგი</a:t>
            </a:r>
            <a:endParaRPr lang="ka-GE" sz="3200" dirty="0">
              <a:latin typeface="Sylfaen" panose="010A050205030603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538913"/>
          </a:xfrm>
        </p:spPr>
        <p:txBody>
          <a:bodyPr/>
          <a:lstStyle/>
          <a:p>
            <a:r>
              <a:rPr lang="ka-GE" b="1" dirty="0" smtClean="0"/>
              <a:t>შრომის პირობების ზედამხედველობა და ეკონომიკის გახსნის პროცესისთვის მდგრადობის შენარჩუნების ხელშეწყობა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03648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837" y="193964"/>
            <a:ext cx="9886827" cy="67002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წლის 24 მარტი-</a:t>
            </a:r>
            <a:r>
              <a:rPr lang="en-US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15</a:t>
            </a:r>
            <a: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 მაისი</a:t>
            </a:r>
            <a:endParaRPr lang="en-US" b="1" dirty="0">
              <a:solidFill>
                <a:srgbClr val="009999"/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764" y="1371600"/>
            <a:ext cx="10335491" cy="5141742"/>
          </a:xfrm>
        </p:spPr>
        <p:txBody>
          <a:bodyPr>
            <a:normAutofit fontScale="32500" lnSpcReduction="20000"/>
          </a:bodyPr>
          <a:lstStyle/>
          <a:p>
            <a:pPr lvl="0">
              <a:lnSpc>
                <a:spcPct val="120000"/>
              </a:lnSpc>
            </a:pPr>
            <a:r>
              <a:rPr lang="ka-GE" sz="4400" b="1" dirty="0"/>
              <a:t>24 მარტს მიღებული იქნა   </a:t>
            </a:r>
            <a:r>
              <a:rPr lang="ka-GE" sz="4400" b="1" dirty="0">
                <a:latin typeface="BPG Nino Mtavruli" panose="02000506000000020004" pitchFamily="2" charset="0"/>
              </a:rPr>
              <a:t>#</a:t>
            </a:r>
            <a:r>
              <a:rPr lang="ka-GE" sz="4400" b="1" dirty="0"/>
              <a:t>01-120/ო ბრძანება, რომლითაც განისაზღვრა სამუშაო ადგილებზე ახალი კორონავირუსის (</a:t>
            </a:r>
            <a:r>
              <a:rPr lang="en-US" sz="4400" b="1" dirty="0">
                <a:latin typeface="Sylfaen" panose="010A0502050306030303" pitchFamily="18" charset="0"/>
              </a:rPr>
              <a:t>COVID-19) </a:t>
            </a:r>
            <a:r>
              <a:rPr lang="ka-GE" sz="4400" b="1" dirty="0"/>
              <a:t>გავრცელების თავიდან აცილების მიზნით შემუშავებული რეკომენდაციები სექტორული მიმართულებით</a:t>
            </a:r>
            <a:r>
              <a:rPr lang="ka-GE" sz="4400" dirty="0"/>
              <a:t>: 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ka-GE" sz="3600" dirty="0"/>
              <a:t>1.ზოგადი რეკომენდაციები; 2. სამშენებლო; 3. სასაზღვრო-გამშვები პუნქტები; 4. სასტუმრო/განთავსება; 5. მომსახურება (აფთიაქები,ბანკები,მარკეტები,სავაჭრო ობიექტები);  6. ტრანსპორტი; 7. სამთომოპოვებით მრეწველობა;</a:t>
            </a:r>
            <a:endParaRPr lang="en-US" sz="3600" dirty="0">
              <a:latin typeface="Sylfaen" panose="010A0502050306030303" pitchFamily="18" charset="0"/>
            </a:endParaRPr>
          </a:p>
          <a:p>
            <a:pPr lvl="0">
              <a:lnSpc>
                <a:spcPct val="120000"/>
              </a:lnSpc>
            </a:pPr>
            <a:r>
              <a:rPr lang="ka-GE" sz="4400" b="1" dirty="0"/>
              <a:t>30 მარტს </a:t>
            </a:r>
            <a:r>
              <a:rPr lang="ka-GE" sz="4400" b="1" dirty="0">
                <a:latin typeface="BPG Nino Mtavruli" panose="02000506000000020004" pitchFamily="2" charset="0"/>
              </a:rPr>
              <a:t># </a:t>
            </a:r>
            <a:r>
              <a:rPr lang="ka-GE" sz="4400" b="1" dirty="0"/>
              <a:t>01-120/ო ბრძანებაში განხორციელდა ცვლილება და დამტებით განისაზღვრა 3 რეკომენდაცია</a:t>
            </a:r>
            <a:r>
              <a:rPr lang="ka-GE" sz="4400" dirty="0"/>
              <a:t>: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ka-GE" sz="3600" dirty="0"/>
              <a:t>8. დამამუშავებელი მრეწველობა; 9.  საგამომცემლო საქმიანობა (ბეჭდური მედიის, წიგნების და ბროშურების გამოცემა); 10.  ელექტროენერგიის მიწოდება, წყლის დაგროვება/დამუშავება/განაწილება და ნარჩენების მართვა</a:t>
            </a:r>
          </a:p>
          <a:p>
            <a:pPr>
              <a:lnSpc>
                <a:spcPct val="120000"/>
              </a:lnSpc>
            </a:pPr>
            <a:r>
              <a:rPr lang="ka-GE" sz="4400" b="1" dirty="0"/>
              <a:t>4 აპრილს  მიღებულ იქნა </a:t>
            </a:r>
            <a:r>
              <a:rPr lang="ka-GE" sz="4400" b="1" dirty="0">
                <a:latin typeface="BPG Nino Mtavruli" panose="02000506000000020004" pitchFamily="2" charset="0"/>
              </a:rPr>
              <a:t># </a:t>
            </a:r>
            <a:r>
              <a:rPr lang="ka-GE" sz="4400" b="1" dirty="0"/>
              <a:t>01-149/ო ბრძანება, რომლითაც </a:t>
            </a:r>
            <a:r>
              <a:rPr lang="ka-GE" sz="4400" b="1" dirty="0" smtClean="0"/>
              <a:t>გაუქმდა </a:t>
            </a:r>
            <a:r>
              <a:rPr lang="ka-GE" sz="4400" b="1" dirty="0">
                <a:latin typeface="BPG Nino Mtavruli" panose="02000506000000020004" pitchFamily="2" charset="0"/>
              </a:rPr>
              <a:t># </a:t>
            </a:r>
            <a:r>
              <a:rPr lang="ka-GE" sz="4400" b="1" dirty="0"/>
              <a:t>01-120/ო ბრძანება და განისაზღვრა ჯამში 15 რეკომენდაცია: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a-GE" sz="3600" dirty="0"/>
              <a:t>11</a:t>
            </a:r>
            <a:r>
              <a:rPr lang="ka-GE" sz="3600" dirty="0">
                <a:solidFill>
                  <a:srgbClr val="FF0000"/>
                </a:solidFill>
              </a:rPr>
              <a:t>.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</a:rPr>
              <a:t>დასაქმებულთა </a:t>
            </a:r>
            <a:r>
              <a:rPr lang="ka-GE" sz="3600" dirty="0" smtClean="0">
                <a:solidFill>
                  <a:schemeClr val="accent1">
                    <a:lumMod val="50000"/>
                  </a:schemeClr>
                </a:solidFill>
              </a:rPr>
              <a:t>ტრანსპორტირება</a:t>
            </a:r>
            <a:r>
              <a:rPr lang="ka-GE" sz="3600" dirty="0" smtClean="0"/>
              <a:t>; </a:t>
            </a:r>
            <a:r>
              <a:rPr lang="ka-GE" sz="3600" dirty="0"/>
              <a:t>12.  მომსახურების/საოფისე სექტორი; 13.  სოფლის მეურნეობის 14.  წარმოების; 15.  მიტანის მომსახურების (ე.წ. „დელივერი სერვისი“/„საკურიერო სერვისი“) </a:t>
            </a:r>
            <a:r>
              <a:rPr lang="ka-GE" sz="3600" dirty="0" smtClean="0"/>
              <a:t>საქმიანობები</a:t>
            </a:r>
            <a:endParaRPr lang="ka-GE" sz="3600" dirty="0"/>
          </a:p>
          <a:p>
            <a:pPr>
              <a:lnSpc>
                <a:spcPct val="120000"/>
              </a:lnSpc>
            </a:pPr>
            <a:r>
              <a:rPr lang="ka-GE" sz="4400" b="1" dirty="0"/>
              <a:t>15 მაისს მიღებულ იქნა №01-198/ო ბრძანება, რომლითაც ცვლილება შევიდა </a:t>
            </a:r>
            <a:r>
              <a:rPr lang="ka-GE" sz="4400" b="1" dirty="0">
                <a:latin typeface="BPG Nino Mtavruli" panose="02000506000000020004" pitchFamily="2" charset="0"/>
              </a:rPr>
              <a:t># </a:t>
            </a:r>
            <a:r>
              <a:rPr lang="ka-GE" sz="4400" b="1" dirty="0"/>
              <a:t>01-149/ო ბრძანებაში და </a:t>
            </a:r>
            <a:r>
              <a:rPr lang="ka-GE" sz="4400" b="1" dirty="0" smtClean="0"/>
              <a:t>დამატები</a:t>
            </a:r>
            <a:r>
              <a:rPr lang="ka-GE" sz="4400" b="1" dirty="0"/>
              <a:t>თ</a:t>
            </a:r>
            <a:r>
              <a:rPr lang="ka-GE" sz="4400" b="1" dirty="0" smtClean="0"/>
              <a:t> </a:t>
            </a:r>
            <a:r>
              <a:rPr lang="ka-GE" sz="4400" b="1" dirty="0"/>
              <a:t>განისაზღვრა 4 ახალი რეკომენდაცია: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a-GE" sz="3600" dirty="0"/>
              <a:t>16. სილამზის </a:t>
            </a:r>
            <a:r>
              <a:rPr lang="ka-GE" sz="3600" dirty="0" smtClean="0"/>
              <a:t>სალონები </a:t>
            </a:r>
            <a:r>
              <a:rPr lang="ka-GE" sz="3600" dirty="0"/>
              <a:t>და </a:t>
            </a:r>
            <a:r>
              <a:rPr lang="ka-GE" sz="3600" dirty="0" smtClean="0"/>
              <a:t>ესთეტიკური </a:t>
            </a:r>
            <a:r>
              <a:rPr lang="ka-GE" sz="3600" dirty="0"/>
              <a:t>მედიცინის </a:t>
            </a:r>
            <a:r>
              <a:rPr lang="ka-GE" sz="3600" dirty="0" smtClean="0"/>
              <a:t>ცენტრები; </a:t>
            </a:r>
            <a:r>
              <a:rPr lang="ka-GE" sz="3600" dirty="0"/>
              <a:t>17. საგანმანათლებლო დაწესებულების </a:t>
            </a:r>
            <a:r>
              <a:rPr lang="ka-GE" sz="3600" dirty="0" smtClean="0"/>
              <a:t>ლაბორატორიები </a:t>
            </a:r>
            <a:r>
              <a:rPr lang="ka-GE" sz="3600" dirty="0"/>
              <a:t>და შიდა საგამოცდო </a:t>
            </a:r>
            <a:r>
              <a:rPr lang="ka-GE" sz="3600" dirty="0" smtClean="0"/>
              <a:t>ცენტრი; </a:t>
            </a:r>
            <a:r>
              <a:rPr lang="ka-GE" sz="3600" dirty="0"/>
              <a:t>18. საცალო და საბითუმო ვაჭრობა 19. </a:t>
            </a:r>
            <a:r>
              <a:rPr lang="ka-GE" sz="3600" dirty="0" smtClean="0"/>
              <a:t>ავტოტექმომსახურება</a:t>
            </a:r>
            <a:r>
              <a:rPr lang="ka-GE" sz="3600" dirty="0"/>
              <a:t>.</a:t>
            </a:r>
            <a:endParaRPr lang="ka-GE" sz="3600" b="1" dirty="0"/>
          </a:p>
        </p:txBody>
      </p:sp>
    </p:spTree>
    <p:extLst>
      <p:ext uri="{BB962C8B-B14F-4D97-AF65-F5344CB8AC3E}">
        <p14:creationId xmlns:p14="http://schemas.microsoft.com/office/powerpoint/2010/main" val="324139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8472" y="140677"/>
            <a:ext cx="10058400" cy="1609344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წლის 6-27 აპრილი</a:t>
            </a:r>
            <a:endParaRPr lang="en-US" dirty="0">
              <a:solidFill>
                <a:srgbClr val="009999"/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8" y="3352799"/>
            <a:ext cx="10820400" cy="33963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6-27 აპრილის </a:t>
            </a:r>
            <a:r>
              <a:rPr lang="ka-GE" b="1" dirty="0" smtClean="0">
                <a:latin typeface="Sylfaen" panose="010A0502050306030303" pitchFamily="18" charset="0"/>
              </a:rPr>
              <a:t>საანგარიშო პერიოდში:</a:t>
            </a:r>
          </a:p>
          <a:p>
            <a:pPr marL="0" indent="0" algn="just">
              <a:buNone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ჯამში შემოწმდა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520 კომპანია </a:t>
            </a:r>
            <a:r>
              <a:rPr lang="ka-GE" dirty="0" smtClean="0">
                <a:latin typeface="Sylfaen" panose="010A0502050306030303" pitchFamily="18" charset="0"/>
              </a:rPr>
              <a:t>ჯანდაცვის რეკომენდაციების შესაბამისობასთან. აქედან: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შემოწმდა 118 ინფრასტრუქტურული პროექტების განმახორციელებელი კომპანია, საიდანაც ჯანდაცვის რეკომენდაციებთან შესაბამისობის მოთხოვნები დააკმაყოფილა 91 კომპანიამ, ხოლო ვერ დააკმაყოფილა 27 კომპანიამ.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სხვა დაშვებული საქმიანობებიდან გადამოწმდა სულ 73 კომპანია, რომელთაგან 59 კომპანიამ დააკმაყოფილა მოთხოვნები, ხოლო 14 </a:t>
            </a:r>
            <a:r>
              <a:rPr lang="ka-GE" dirty="0" smtClean="0">
                <a:latin typeface="Sylfaen" panose="010A0502050306030303" pitchFamily="18" charset="0"/>
              </a:rPr>
              <a:t>კომპანია </a:t>
            </a:r>
            <a:r>
              <a:rPr lang="ka-GE" dirty="0" smtClean="0">
                <a:latin typeface="Sylfaen" panose="010A0502050306030303" pitchFamily="18" charset="0"/>
              </a:rPr>
              <a:t>მოცემული მომენტისთვის არ ეწევა საქმიანობას.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საქმიანობის აღდგენის მოთხოვნით ეკონომიკის სამინისტროს მიერ </a:t>
            </a:r>
            <a:r>
              <a:rPr lang="ka-GE" dirty="0" smtClean="0">
                <a:latin typeface="Sylfaen" panose="010A0502050306030303" pitchFamily="18" charset="0"/>
              </a:rPr>
              <a:t>გადარჩეული ობიექტებისგან </a:t>
            </a:r>
            <a:r>
              <a:rPr lang="ka-GE" dirty="0" smtClean="0">
                <a:latin typeface="Sylfaen" panose="010A0502050306030303" pitchFamily="18" charset="0"/>
              </a:rPr>
              <a:t>სულ შემოწმდა 329 კომპანია. მათგან, 201 კომპანია აკმაყოფილებს მოთხოვნებს, ხოლო 128 კომპანია ვერ აკმაყოფილებს.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5128" y="1205346"/>
            <a:ext cx="7190508" cy="2036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 smtClean="0">
                <a:latin typeface="Sylfaen" panose="010A0502050306030303" pitchFamily="18" charset="0"/>
              </a:rPr>
              <a:t>დამტკიცდა ჯანდაცვის და ეკონომიკის მინისტრების ერთობლივი ბრძანება  №1-1/162 – №01-38/ნ;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განისაზღვრა რეკომენდაციების შესრულების მონიტორინგისა და კონტროლის პროცედურები;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შემუშავდა ინსპექტირების კითხვარი;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შეიქმნა ერთობლივი მონიტორინგის 11 ჯგუფი;  </a:t>
            </a:r>
            <a:endParaRPr lang="ka-GE" dirty="0" smtClean="0">
              <a:solidFill>
                <a:srgbClr val="00B0F0"/>
              </a:solidFill>
              <a:latin typeface="Sylfaen" panose="010A0502050306030303" pitchFamily="18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208930494"/>
              </p:ext>
            </p:extLst>
          </p:nvPr>
        </p:nvGraphicFramePr>
        <p:xfrm>
          <a:off x="6850743" y="829141"/>
          <a:ext cx="5050311" cy="2796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846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310" y="0"/>
            <a:ext cx="10058400" cy="1364566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წლის 27 აპრილი-1 მაისი</a:t>
            </a:r>
            <a:endParaRPr lang="en-US" dirty="0">
              <a:solidFill>
                <a:srgbClr val="009999"/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974" y="783792"/>
            <a:ext cx="11425025" cy="480420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ka-GE" sz="1600" dirty="0" smtClean="0"/>
              <a:t>27.04 - ეკონომიკის გახსნის პროცესისას რეკომენდაციების </a:t>
            </a:r>
            <a:r>
              <a:rPr lang="ka-GE" sz="1800" b="1" dirty="0" smtClean="0">
                <a:solidFill>
                  <a:srgbClr val="009999"/>
                </a:solidFill>
              </a:rPr>
              <a:t>აღსრულების მონიტორნიგი ჯანდაცვის სამინისტრომ აიღო.</a:t>
            </a:r>
            <a:endParaRPr lang="ka-GE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ka-GE" sz="1600" dirty="0" smtClean="0"/>
              <a:t>29.04 - ჯანდაცვის სამინისტრომ შექმნა სპეციალური ელექტრონული პორტალი</a:t>
            </a:r>
            <a:r>
              <a:rPr lang="ka-GE" sz="1600" dirty="0" smtClean="0"/>
              <a:t>,                                                                                    </a:t>
            </a:r>
            <a:r>
              <a:rPr lang="ka-GE" sz="1600" dirty="0" smtClean="0"/>
              <a:t>რომლითაც  ყველა ბიზნეს სუბიექტი რეგისტრირდება;</a:t>
            </a:r>
          </a:p>
          <a:p>
            <a:pPr>
              <a:lnSpc>
                <a:spcPct val="120000"/>
              </a:lnSpc>
            </a:pPr>
            <a:r>
              <a:rPr lang="ka-GE" sz="1600" dirty="0" smtClean="0"/>
              <a:t>ადგილობრივ თუ სექტორულ დონეზე ჩაერთო სხვადასხვა სახელმწიფო ზედამხედველი უწყებები, რომელთა მუშაობის კორდინაციას ახორციელებს ჯანდაცვის სამინისტროს შრომის პირობების ინსპექტირების </a:t>
            </a:r>
            <a:r>
              <a:rPr lang="ka-GE" sz="1600" dirty="0"/>
              <a:t>დეპარტამენტი </a:t>
            </a:r>
            <a:endParaRPr lang="en-US" sz="16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47223369"/>
              </p:ext>
            </p:extLst>
          </p:nvPr>
        </p:nvGraphicFramePr>
        <p:xfrm>
          <a:off x="766974" y="3120571"/>
          <a:ext cx="10350969" cy="3033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1151483" y="6154057"/>
            <a:ext cx="11425025" cy="1101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ka-GE" b="1" dirty="0" smtClean="0">
                <a:solidFill>
                  <a:srgbClr val="C00000"/>
                </a:solidFill>
              </a:rPr>
              <a:t>საქართველოს მასშტაბით მობილიზებულია 567 მონიტორინგის ჯგუფი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263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41310" y="0"/>
            <a:ext cx="10058400" cy="1364566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წლის 27 აპრილი-1 მაისი</a:t>
            </a:r>
            <a:endParaRPr lang="en-US" dirty="0">
              <a:solidFill>
                <a:srgbClr val="009999"/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275" y="971548"/>
            <a:ext cx="11029950" cy="58864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ბიზნეს პროცესის მოსამზადებლად განხორციელდა შემდეგი ღონისძიებები:</a:t>
            </a: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შემოწმების პროცესში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ჩართული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სახელმწიფო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უწყებების წარმომადგენლების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ტრენინგი განხორციელდა 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მთელი საქართველოს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მასშტაბით;</a:t>
            </a: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ტრენინგის შემდგომ, შრომის ინსპექტორებთან ერთად მუნიციპალიტეტების დონეზე განხორციელდა ზედამხედველობა ორგანიზაციებში</a:t>
            </a: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ზედამხედველობის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განმახორციელებელი პირებისათვის მომზადდა ინსპექტირების კითხვარის შევსების სახელმძღვანელო;</a:t>
            </a: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ბიზნესის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წარმომადგენლებისთვის რეგისტრაციის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მიზნით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შემუშავდა 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ელექტრონული სისტემა, რომელშიც რეგისტრაციისას გამოყენებულ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იქნა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RS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-ის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მ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ომხმარებლების მონაცემები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, რამაც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შესაძლებელი გახადა კომპანიის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რეგისტრაციისას ინფორმაციის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სიზუსტის განსაზღვრა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;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მომზადდა ელექტრონულ სისტემაში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რეგისტრაციის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ინსტრუქცია და ვიდეოინსტრუქცია; 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შემოსავლების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სამსახურის მხარდაჭერით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128 000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ბიზნეს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სუბიექტის ინფორმირება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განხორციელდა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მოკლე ტექსტური შეტყობინებებითა და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RS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-ის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„პირად კაბინეტში“ შეტყობინების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მეშვეობით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ყველა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აუცილებელი ინფორმაცია (რეკომენდაციები;ხშირად დასმული კითხვები; ინსტრუქციები) განთავსდა ერთ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სივრცეში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https://www.moh.gov.ge/ka/news/5096/</a:t>
            </a: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</a:pPr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6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229" y="863600"/>
            <a:ext cx="11350171" cy="74748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ka-GE" b="1" dirty="0"/>
              <a:t>შრომის ინსპექციის მიერ </a:t>
            </a:r>
            <a:r>
              <a:rPr lang="ka-GE" b="1" dirty="0" smtClean="0"/>
              <a:t>ბიზნესომბუდსმენის </a:t>
            </a:r>
            <a:r>
              <a:rPr lang="ka-GE" b="1" dirty="0"/>
              <a:t>აპარატის უშუალო </a:t>
            </a:r>
            <a:r>
              <a:rPr lang="ka-GE" b="1" dirty="0"/>
              <a:t>ჩართულობით გაიმართა საინფორმაციო შეხვედრები, </a:t>
            </a:r>
            <a:r>
              <a:rPr lang="ka-GE" b="1" dirty="0"/>
              <a:t>რომელსაც ჯამში </a:t>
            </a:r>
            <a:r>
              <a:rPr lang="ka-GE" b="1" dirty="0" smtClean="0"/>
              <a:t>500-მდე </a:t>
            </a:r>
            <a:r>
              <a:rPr lang="ka-GE" b="1" dirty="0"/>
              <a:t>ბიზნეს </a:t>
            </a:r>
            <a:r>
              <a:rPr lang="ka-GE" b="1" dirty="0" smtClean="0"/>
              <a:t>ასოციაციის წარმომადგენელი დაესწრო</a:t>
            </a:r>
            <a:endParaRPr lang="en-US" b="1" dirty="0">
              <a:solidFill>
                <a:srgbClr val="0070C0"/>
              </a:solidFill>
            </a:endParaRPr>
          </a:p>
          <a:p>
            <a:pPr algn="ctr"/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5824" y="0"/>
            <a:ext cx="10058400" cy="13645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>
                <a:solidFill>
                  <a:srgbClr val="009999"/>
                </a:solidFill>
                <a:latin typeface="Sylfaen" panose="010A0502050306030303" pitchFamily="18" charset="0"/>
              </a:rPr>
              <a:t>2020 </a:t>
            </a:r>
            <a:r>
              <a:rPr lang="ka-GE" b="1" smtClean="0">
                <a:solidFill>
                  <a:srgbClr val="009999"/>
                </a:solidFill>
                <a:latin typeface="Sylfaen" panose="010A0502050306030303" pitchFamily="18" charset="0"/>
              </a:rPr>
              <a:t>წლის 27 აპრილი-1 მაისი</a:t>
            </a:r>
            <a:endParaRPr lang="en-US" dirty="0">
              <a:solidFill>
                <a:srgbClr val="009999"/>
              </a:solidFill>
              <a:latin typeface="Sylfaen" panose="010A0502050306030303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12507" y="5309008"/>
            <a:ext cx="11350171" cy="2602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n-US" sz="1600" b="1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Franklin Gothic Book" panose="020B0503020102020204" pitchFamily="34" charset="0"/>
              <a:buAutoNum type="arabicPeriod"/>
            </a:pPr>
            <a:endParaRPr lang="en-US" sz="1600" b="1" dirty="0" smtClean="0">
              <a:solidFill>
                <a:srgbClr val="C00000"/>
              </a:solidFill>
            </a:endParaRPr>
          </a:p>
          <a:p>
            <a:pPr algn="just"/>
            <a:r>
              <a:rPr lang="ka-GE" sz="1600" b="1" dirty="0" smtClean="0">
                <a:solidFill>
                  <a:srgbClr val="C00000"/>
                </a:solidFill>
              </a:rPr>
              <a:t>დაგეგმილია შეხვედრა სასტუმრო/სარესტორნო სექტორის წარმომადგენლებთან</a:t>
            </a:r>
          </a:p>
          <a:p>
            <a:pPr algn="just"/>
            <a:r>
              <a:rPr lang="ka-GE" sz="1600" b="1" dirty="0">
                <a:solidFill>
                  <a:srgbClr val="C00000"/>
                </a:solidFill>
              </a:rPr>
              <a:t>მსგავსი ტიპის შეხვედრები მომავალშიც გაგრძელდება ბიზნესის მეტი ინფორმირების მიზნით;</a:t>
            </a:r>
            <a:endParaRPr lang="ka-GE" sz="1600" b="1" dirty="0" smtClean="0">
              <a:solidFill>
                <a:srgbClr val="C00000"/>
              </a:solidFill>
            </a:endParaRPr>
          </a:p>
          <a:p>
            <a:endParaRPr lang="en-US" sz="1600" dirty="0">
              <a:solidFill>
                <a:srgbClr val="C00000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2170401"/>
              </p:ext>
            </p:extLst>
          </p:nvPr>
        </p:nvGraphicFramePr>
        <p:xfrm>
          <a:off x="912507" y="1480458"/>
          <a:ext cx="10945033" cy="4512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5239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907" y="257966"/>
            <a:ext cx="10712863" cy="126603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9999"/>
                </a:solidFill>
                <a:latin typeface="Sylfaen" panose="010A0502050306030303" pitchFamily="18" charset="0"/>
              </a:rPr>
              <a:t>2020 </a:t>
            </a:r>
            <a:r>
              <a:rPr lang="ka-GE" b="1" dirty="0">
                <a:solidFill>
                  <a:srgbClr val="009999"/>
                </a:solidFill>
                <a:latin typeface="Sylfaen" panose="010A0502050306030303" pitchFamily="18" charset="0"/>
              </a:rPr>
              <a:t>წლის </a:t>
            </a:r>
            <a: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1-18 მაისი</a:t>
            </a:r>
            <a:b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</a:br>
            <a:r>
              <a:rPr lang="ka-GE" b="1" dirty="0" smtClean="0">
                <a:solidFill>
                  <a:srgbClr val="009999"/>
                </a:solidFill>
                <a:latin typeface="Sylfaen" panose="010A0502050306030303" pitchFamily="18" charset="0"/>
              </a:rPr>
              <a:t> სტატისტიკა</a:t>
            </a:r>
            <a:endParaRPr lang="en-US" b="1" dirty="0">
              <a:solidFill>
                <a:srgbClr val="0099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858" y="1390944"/>
            <a:ext cx="7038702" cy="3653496"/>
          </a:xfrm>
        </p:spPr>
        <p:txBody>
          <a:bodyPr>
            <a:normAutofit/>
          </a:bodyPr>
          <a:lstStyle/>
          <a:p>
            <a:pPr algn="just"/>
            <a:endParaRPr lang="ka-GE" dirty="0"/>
          </a:p>
          <a:p>
            <a:pPr marL="0" indent="0">
              <a:buNone/>
            </a:pPr>
            <a:r>
              <a:rPr lang="ka-GE" b="1" dirty="0" smtClean="0">
                <a:solidFill>
                  <a:schemeClr val="tx1"/>
                </a:solidFill>
              </a:rPr>
              <a:t>1-18 მაისს მთელი საქართველოს მასშტაბით ჯამში შემოწმდა </a:t>
            </a:r>
            <a:r>
              <a:rPr lang="ka-GE" dirty="0" smtClean="0">
                <a:solidFill>
                  <a:schemeClr val="tx1"/>
                </a:solidFill>
              </a:rPr>
              <a:t>10,237</a:t>
            </a:r>
            <a:r>
              <a:rPr lang="ka-GE" b="1" dirty="0" smtClean="0">
                <a:solidFill>
                  <a:schemeClr val="tx1"/>
                </a:solidFill>
              </a:rPr>
              <a:t> ობიექტი: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tx1"/>
                </a:solidFill>
              </a:rPr>
              <a:t>   </a:t>
            </a:r>
            <a:r>
              <a:rPr lang="ka-GE" dirty="0">
                <a:solidFill>
                  <a:schemeClr val="tx1"/>
                </a:solidFill>
              </a:rPr>
              <a:t>მოთხოვნები დააკმაყოფილა 3466;</a:t>
            </a:r>
            <a:endParaRPr lang="ka-GE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tx1"/>
                </a:solidFill>
              </a:rPr>
              <a:t> </a:t>
            </a:r>
            <a:r>
              <a:rPr lang="ka-GE" dirty="0" smtClean="0">
                <a:solidFill>
                  <a:schemeClr val="tx1"/>
                </a:solidFill>
              </a:rPr>
              <a:t>  ვერ </a:t>
            </a:r>
            <a:r>
              <a:rPr lang="ka-GE" dirty="0">
                <a:solidFill>
                  <a:schemeClr val="tx1"/>
                </a:solidFill>
              </a:rPr>
              <a:t>დააკმაყოფილა 2268; </a:t>
            </a:r>
            <a:endParaRPr lang="ka-GE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tx1"/>
                </a:solidFill>
              </a:rPr>
              <a:t> </a:t>
            </a:r>
            <a:r>
              <a:rPr lang="ka-GE" dirty="0" smtClean="0">
                <a:solidFill>
                  <a:schemeClr val="tx1"/>
                </a:solidFill>
              </a:rPr>
              <a:t>  არ </a:t>
            </a:r>
            <a:r>
              <a:rPr lang="ka-GE" dirty="0">
                <a:solidFill>
                  <a:schemeClr val="tx1"/>
                </a:solidFill>
              </a:rPr>
              <a:t>დაგვხვდა მზად 4503 </a:t>
            </a:r>
            <a:r>
              <a:rPr lang="ka-GE" dirty="0" smtClean="0">
                <a:solidFill>
                  <a:schemeClr val="tx1"/>
                </a:solidFill>
              </a:rPr>
              <a:t>ობიექტი;</a:t>
            </a:r>
          </a:p>
          <a:p>
            <a:pPr marL="0" indent="0">
              <a:buNone/>
            </a:pPr>
            <a:endParaRPr lang="ka-G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ka-GE" dirty="0" smtClean="0">
              <a:solidFill>
                <a:srgbClr val="00B0F0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81421137"/>
              </p:ext>
            </p:extLst>
          </p:nvPr>
        </p:nvGraphicFramePr>
        <p:xfrm>
          <a:off x="5288281" y="1276725"/>
          <a:ext cx="6895074" cy="4183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870858" y="5669221"/>
            <a:ext cx="10940142" cy="10010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Franklin Gothic Book" panose="020B0503020102020204" pitchFamily="34" charset="0"/>
              <a:buNone/>
            </a:pPr>
            <a:r>
              <a:rPr lang="ka-GE" b="1" dirty="0" smtClean="0">
                <a:solidFill>
                  <a:srgbClr val="C00000"/>
                </a:solidFill>
              </a:rPr>
              <a:t>შედეგები ცხადყოფს, რომ ეტაპობრივად დაანონსებული ბიზნესის გახსნის პროცესის მდგრადობისთვის აუცილებელია აქტიური საინფორმაციო კამპანია ბიზნესისა და ზოგადად მოსახლეობისთვის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46286293"/>
              </p:ext>
            </p:extLst>
          </p:nvPr>
        </p:nvGraphicFramePr>
        <p:xfrm>
          <a:off x="6178604" y="1390944"/>
          <a:ext cx="5632396" cy="4139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2653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545691653"/>
              </p:ext>
            </p:extLst>
          </p:nvPr>
        </p:nvGraphicFramePr>
        <p:xfrm>
          <a:off x="1015999" y="348343"/>
          <a:ext cx="1049383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191890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486</TotalTime>
  <Words>641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BPG Nino Mtavruli</vt:lpstr>
      <vt:lpstr>Calibri</vt:lpstr>
      <vt:lpstr>Franklin Gothic Book</vt:lpstr>
      <vt:lpstr>Sylfaen</vt:lpstr>
      <vt:lpstr>Wingdings</vt:lpstr>
      <vt:lpstr>Crop</vt:lpstr>
      <vt:lpstr>სამუშაო ადგილებზე ახალი კორონავირუსით  (SARS-COV-2) გამოწვეული ინფექციის  (COVID-19) გავრცელების ერთობლივი მონიტორინგი</vt:lpstr>
      <vt:lpstr>2020 წლის 24 მარტი-15 მაისი</vt:lpstr>
      <vt:lpstr>2020 წლის 6-27 აპრილი</vt:lpstr>
      <vt:lpstr>2020 წლის 27 აპრილი-1 მაისი</vt:lpstr>
      <vt:lpstr>2020 წლის 27 აპრილი-1 მაისი</vt:lpstr>
      <vt:lpstr>PowerPoint Presentation</vt:lpstr>
      <vt:lpstr>2020 წლის 1-18 მაისი  სტატისტიკა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Shorena Kubaneishvili</cp:lastModifiedBy>
  <cp:revision>54</cp:revision>
  <dcterms:created xsi:type="dcterms:W3CDTF">2020-05-09T09:08:29Z</dcterms:created>
  <dcterms:modified xsi:type="dcterms:W3CDTF">2020-05-19T08:30:31Z</dcterms:modified>
</cp:coreProperties>
</file>